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57"/>
  </p:notesMasterIdLst>
  <p:sldIdLst>
    <p:sldId id="395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426" r:id="rId17"/>
    <p:sldId id="427" r:id="rId18"/>
    <p:sldId id="428" r:id="rId19"/>
    <p:sldId id="410" r:id="rId20"/>
    <p:sldId id="408" r:id="rId21"/>
    <p:sldId id="409" r:id="rId22"/>
    <p:sldId id="411" r:id="rId23"/>
    <p:sldId id="401" r:id="rId24"/>
    <p:sldId id="402" r:id="rId25"/>
    <p:sldId id="403" r:id="rId26"/>
    <p:sldId id="404" r:id="rId27"/>
    <p:sldId id="405" r:id="rId28"/>
    <p:sldId id="406" r:id="rId29"/>
    <p:sldId id="407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413" r:id="rId43"/>
    <p:sldId id="400" r:id="rId44"/>
    <p:sldId id="354" r:id="rId45"/>
    <p:sldId id="355" r:id="rId46"/>
    <p:sldId id="366" r:id="rId47"/>
    <p:sldId id="367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BA9B5"/>
    <a:srgbClr val="4D4DD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BCD0-85F1-4C7F-9B9F-34A073FF6489}" type="datetimeFigureOut">
              <a:rPr lang="it-IT" smtClean="0"/>
              <a:t>30/05/2014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56602-65FD-4C14-B3E6-BE498F3833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752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56602-65FD-4C14-B3E6-BE498F3833FC}" type="slidenum">
              <a:rPr lang="it-IT" smtClean="0"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38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6B4F7-1BB1-4A32-B3D7-62EF2E629A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DAA6B-C963-4209-909E-4D4A957F3A2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8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4428-DC4E-4449-AAE9-6EB2282AAC0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36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7132-AFEA-45EE-904C-28274968096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57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5F3E-4688-4B68-BA66-06D0DC175E0B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79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3F79D-0467-4673-94B6-CF94603CC9FA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40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CC447-D246-4E00-A73C-019F002282B8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04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8B7C-31D9-4372-95E7-86D5BF8204B3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08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0DED2-33BE-491F-BDEB-3835B5AA8EE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3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FB54B-E947-4776-AAFE-819F60441E72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185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643F-0920-4316-8B28-3D1821806E7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4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81ED-5424-460A-858A-A90CA977242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97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CF6A1-F43D-4FE9-846C-266F6799732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92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D655-1D69-435F-A30C-5C90FD5634B0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248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2A35-D074-4F73-B20F-6DDD5B89CF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95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88686-C0C6-4B69-9F61-2E9B810342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659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E491-1174-4A7D-AC3B-38A7E2F332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7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1D4-A924-4802-9B0F-F09B255460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277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A5DC-81D2-496A-90F6-5B32B251D4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503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C644-696D-42D7-BC32-371D23AB76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404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257A-6D59-48A6-9F43-7E75C99E78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044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BA621-BA7C-4B2E-A9A4-A4ECCCDDAE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5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27493-4FB4-41DE-B38B-B3D5515F1F81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0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DA4E-5769-4696-B89D-88E2DB737A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901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EAD5-948B-4820-A398-B1E445C63E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35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DB9B8-8901-4C9F-99DC-88178D2892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1755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1D41-1F1F-4889-ACE4-8038BFFB9C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0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1B66F-4E61-4169-979D-EA7574628E3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3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F4E95-80E7-4396-9576-049078989CF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6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4695D-09B7-4B5F-A0DC-DF7F83AA6F75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4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413A-79FF-439B-A4E2-61DDC4555FD4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2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F67C-889E-4D36-822F-4D637EA1F98E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1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FE17-DB2A-411B-988B-7CF42A571D5C}" type="slidenum">
              <a:rPr lang="it-IT" altLang="it-IT">
                <a:solidFill>
                  <a:srgbClr val="FFFFFF"/>
                </a:solidFill>
              </a:rPr>
              <a:pPr>
                <a:defRPr/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8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smtClean="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 smtClean="0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886E5A9-A8D5-4EFD-8976-58B37F97DCA7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101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432425" y="44450"/>
            <a:ext cx="3429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>
                <a:solidFill>
                  <a:srgbClr val="FFFFFF"/>
                </a:solidFill>
                <a:latin typeface="Arial" charset="0"/>
              </a:rPr>
              <a:t>Camil Demetrescu, Irene Finocchi, Giuseppe F.  Italiano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81000" y="44450"/>
            <a:ext cx="274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1000" b="1">
                <a:solidFill>
                  <a:srgbClr val="FFFFFF"/>
                </a:solidFill>
                <a:latin typeface="Arial" charset="0"/>
              </a:rPr>
              <a:t>Algoritmi e strutture dati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200400" y="6543675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>
                <a:solidFill>
                  <a:srgbClr val="FFFFFF"/>
                </a:solidFill>
              </a:rPr>
              <a:t>Copyright © 2004 - The McGraw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-</a:t>
            </a:r>
            <a:r>
              <a:rPr lang="it-IT" altLang="it-IT" sz="800">
                <a:solidFill>
                  <a:srgbClr val="FFFFFF"/>
                </a:solidFill>
              </a:rPr>
              <a:t> </a:t>
            </a:r>
            <a:r>
              <a:rPr lang="it-IT" altLang="it-IT">
                <a:solidFill>
                  <a:srgbClr val="FFFFFF"/>
                </a:solidFill>
              </a:rPr>
              <a:t>Hill Companies, srl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0" y="327025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4302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CF74844-AA17-433B-A6C6-C36C0C7B54F8}" type="slidenum">
              <a:rPr lang="it-IT" altLang="it-IT">
                <a:solidFill>
                  <a:srgbClr val="FFFFFF"/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>
              <a:solidFill>
                <a:srgbClr val="FFFFFF"/>
              </a:solidFill>
              <a:latin typeface="Times" pitchFamily="18" charset="0"/>
            </a:endParaRPr>
          </a:p>
        </p:txBody>
      </p:sp>
      <p:pic>
        <p:nvPicPr>
          <p:cNvPr id="2058" name="Picture 13" descr="McGra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6394450"/>
            <a:ext cx="414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14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7BBEB-B28B-4967-9B53-ECF7746416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.univaq.it/~proietti/index_personal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FF00"/>
                </a:solidFill>
                <a:latin typeface="Comic Sans MS" pitchFamily="66" charset="0"/>
              </a:rPr>
              <a:t>Teoria degli algoritmi e della computabilità</a:t>
            </a:r>
            <a:br>
              <a:rPr lang="it-IT" dirty="0">
                <a:solidFill>
                  <a:srgbClr val="FFFF00"/>
                </a:solidFill>
                <a:latin typeface="Comic Sans MS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err="1" smtClean="0">
                <a:latin typeface="Comic Sans MS" pitchFamily="66" charset="0"/>
              </a:rPr>
              <a:t>Seconda</a:t>
            </a:r>
            <a:r>
              <a:rPr lang="en-US" sz="3200" b="1" dirty="0" smtClean="0">
                <a:latin typeface="Comic Sans MS" pitchFamily="66" charset="0"/>
              </a:rPr>
              <a:t> </a:t>
            </a:r>
            <a:r>
              <a:rPr lang="en-US" sz="3200" b="1" dirty="0" err="1" smtClean="0">
                <a:latin typeface="Comic Sans MS" pitchFamily="66" charset="0"/>
              </a:rPr>
              <a:t>giornata</a:t>
            </a:r>
            <a:r>
              <a:rPr lang="en-US" sz="3200" dirty="0" smtClean="0">
                <a:solidFill>
                  <a:srgbClr val="FFFF00"/>
                </a:solidFill>
                <a:latin typeface="Comic Sans MS" pitchFamily="66" charset="0"/>
              </a:rPr>
              <a:t>: </a:t>
            </a:r>
            <a: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  <a:t>progettare un algoritmo corretto, efficiente, e possibilmente ottimo!</a:t>
            </a:r>
            <a:br>
              <a:rPr lang="it-IT" sz="3200" dirty="0" smtClean="0">
                <a:solidFill>
                  <a:srgbClr val="FFFF00"/>
                </a:solidFill>
                <a:latin typeface="Comic Sans MS" pitchFamily="66" charset="0"/>
              </a:rPr>
            </a:br>
            <a:endParaRPr lang="en-US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556720"/>
            <a:ext cx="7416824" cy="1752600"/>
          </a:xfrm>
        </p:spPr>
        <p:txBody>
          <a:bodyPr/>
          <a:lstStyle/>
          <a:p>
            <a:r>
              <a:rPr lang="en-US" sz="2800" dirty="0" smtClean="0">
                <a:latin typeface="Comic Sans MS" pitchFamily="66" charset="0"/>
              </a:rPr>
              <a:t>Guido </a:t>
            </a:r>
            <a:r>
              <a:rPr lang="en-US" sz="2800" dirty="0" err="1" smtClean="0">
                <a:latin typeface="Comic Sans MS" pitchFamily="66" charset="0"/>
              </a:rPr>
              <a:t>Proietti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Email: guido.proietti@univaq.it</a:t>
            </a:r>
          </a:p>
          <a:p>
            <a:r>
              <a:rPr lang="en-US" sz="2400" dirty="0" smtClean="0">
                <a:latin typeface="Comic Sans MS" pitchFamily="66" charset="0"/>
              </a:rPr>
              <a:t>URL: </a:t>
            </a:r>
            <a:r>
              <a:rPr lang="en-US" sz="2400" dirty="0" smtClean="0">
                <a:latin typeface="Comic Sans MS" pitchFamily="66" charset="0"/>
                <a:hlinkClick r:id="rId2"/>
              </a:rPr>
              <a:t>www.di.univaq.it/~proietti/index_personal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5D7132-AFEA-45EE-904C-282749680961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5773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08720"/>
            <a:ext cx="8472518" cy="5072098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endParaRPr lang="it-IT" sz="2400" dirty="0" smtClean="0"/>
          </a:p>
          <a:p>
            <a:pPr>
              <a:lnSpc>
                <a:spcPct val="110000"/>
              </a:lnSpc>
            </a:pPr>
            <a:r>
              <a:rPr lang="it-IT" dirty="0" smtClean="0"/>
              <a:t>Data una qualunque funzione </a:t>
            </a:r>
            <a:r>
              <a:rPr lang="it-IT" dirty="0" smtClean="0">
                <a:solidFill>
                  <a:srgbClr val="3366FF"/>
                </a:solidFill>
              </a:rPr>
              <a:t>f(n)</a:t>
            </a:r>
            <a:r>
              <a:rPr lang="it-IT" dirty="0" smtClean="0"/>
              <a:t>, chiamiamo </a:t>
            </a:r>
            <a:r>
              <a:rPr lang="it-IT" dirty="0" err="1" smtClean="0">
                <a:solidFill>
                  <a:srgbClr val="3366FF"/>
                </a:solidFill>
              </a:rPr>
              <a:t>NTime</a:t>
            </a:r>
            <a:r>
              <a:rPr lang="it-IT" dirty="0" smtClean="0">
                <a:solidFill>
                  <a:srgbClr val="3366FF"/>
                </a:solidFill>
              </a:rPr>
              <a:t>(f(n)) </a:t>
            </a:r>
            <a:r>
              <a:rPr lang="it-IT" dirty="0" smtClean="0"/>
              <a:t>l’insiemi dei </a:t>
            </a:r>
            <a:r>
              <a:rPr lang="it-IT" dirty="0" smtClean="0">
                <a:solidFill>
                  <a:srgbClr val="FF0000"/>
                </a:solidFill>
              </a:rPr>
              <a:t>problemi </a:t>
            </a:r>
            <a:r>
              <a:rPr lang="it-IT" dirty="0" smtClean="0"/>
              <a:t>che possono essere </a:t>
            </a:r>
            <a:r>
              <a:rPr lang="it-IT" dirty="0" smtClean="0">
                <a:solidFill>
                  <a:srgbClr val="FF0000"/>
                </a:solidFill>
              </a:rPr>
              <a:t>decisi</a:t>
            </a:r>
            <a:r>
              <a:rPr lang="it-IT" dirty="0" smtClean="0"/>
              <a:t> da un </a:t>
            </a:r>
            <a:r>
              <a:rPr lang="it-IT" dirty="0" smtClean="0">
                <a:solidFill>
                  <a:srgbClr val="FF0000"/>
                </a:solidFill>
              </a:rPr>
              <a:t>algoritmo non deterministico </a:t>
            </a:r>
            <a:r>
              <a:rPr lang="it-IT" dirty="0" smtClean="0"/>
              <a:t>in tempo </a:t>
            </a:r>
            <a:r>
              <a:rPr lang="it-IT" dirty="0" smtClean="0">
                <a:solidFill>
                  <a:srgbClr val="3366FF"/>
                </a:solidFill>
              </a:rPr>
              <a:t>O(f(n))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è la classe dei problemi </a:t>
            </a:r>
            <a:r>
              <a:rPr lang="it-IT" dirty="0">
                <a:solidFill>
                  <a:srgbClr val="FF0000"/>
                </a:solidFill>
              </a:rPr>
              <a:t>decidibili</a:t>
            </a:r>
            <a:r>
              <a:rPr lang="it-IT" dirty="0"/>
              <a:t> in </a:t>
            </a:r>
            <a:r>
              <a:rPr lang="it-IT" dirty="0" smtClean="0"/>
              <a:t>tempo polinomiale non deterministico nella dimensione </a:t>
            </a:r>
            <a:r>
              <a:rPr lang="it-IT" dirty="0" smtClean="0">
                <a:solidFill>
                  <a:srgbClr val="3366FF"/>
                </a:solidFill>
              </a:rPr>
              <a:t>n</a:t>
            </a:r>
            <a:r>
              <a:rPr lang="it-IT" dirty="0" smtClean="0"/>
              <a:t> dell’istanza di ingresso:</a:t>
            </a:r>
          </a:p>
          <a:p>
            <a:pPr algn="ctr">
              <a:buNone/>
            </a:pPr>
            <a:r>
              <a:rPr lang="it-IT" dirty="0" smtClean="0">
                <a:solidFill>
                  <a:srgbClr val="3366FF"/>
                </a:solidFill>
              </a:rPr>
              <a:t>NP = U</a:t>
            </a:r>
            <a:r>
              <a:rPr lang="it-IT" baseline="-25000" dirty="0" smtClean="0">
                <a:solidFill>
                  <a:srgbClr val="3366FF"/>
                </a:solidFill>
              </a:rPr>
              <a:t>c≥0 </a:t>
            </a:r>
            <a:r>
              <a:rPr lang="it-IT" dirty="0" err="1" smtClean="0">
                <a:solidFill>
                  <a:srgbClr val="3366FF"/>
                </a:solidFill>
              </a:rPr>
              <a:t>NTime</a:t>
            </a:r>
            <a:r>
              <a:rPr lang="it-IT" dirty="0" smtClean="0">
                <a:solidFill>
                  <a:srgbClr val="3366FF"/>
                </a:solidFill>
              </a:rPr>
              <a:t>(</a:t>
            </a:r>
            <a:r>
              <a:rPr lang="it-IT" dirty="0" err="1" smtClean="0">
                <a:solidFill>
                  <a:srgbClr val="3366FF"/>
                </a:solidFill>
              </a:rPr>
              <a:t>n</a:t>
            </a:r>
            <a:r>
              <a:rPr lang="it-IT" baseline="30000" dirty="0" err="1" smtClean="0">
                <a:solidFill>
                  <a:srgbClr val="3366FF"/>
                </a:solidFill>
              </a:rPr>
              <a:t>c</a:t>
            </a:r>
            <a:r>
              <a:rPr lang="it-IT" dirty="0" smtClean="0">
                <a:solidFill>
                  <a:srgbClr val="3366FF"/>
                </a:solidFill>
              </a:rPr>
              <a:t>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 appartiene a </a:t>
            </a:r>
            <a:r>
              <a:rPr lang="it-IT" dirty="0" err="1" smtClean="0">
                <a:solidFill>
                  <a:srgbClr val="3366FF"/>
                </a:solidFill>
              </a:rPr>
              <a:t>NTime</a:t>
            </a:r>
            <a:r>
              <a:rPr lang="it-IT" dirty="0" smtClean="0">
                <a:solidFill>
                  <a:srgbClr val="3366FF"/>
                </a:solidFill>
              </a:rPr>
              <a:t>(n)</a:t>
            </a:r>
            <a:r>
              <a:rPr lang="it-IT" dirty="0" smtClean="0"/>
              <a:t>, e quindi </a:t>
            </a:r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 appartiene a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9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147248" cy="507209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 è incluso 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oppure no?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Ovviamente sì</a:t>
            </a:r>
            <a:r>
              <a:rPr lang="it-IT" dirty="0" smtClean="0"/>
              <a:t>: un algoritmo deterministico è un caso particolare di un algoritmo non deterministico, in cui però le computazioni non si ramificano</a:t>
            </a:r>
          </a:p>
          <a:p>
            <a:pPr lvl="1"/>
            <a:r>
              <a:rPr lang="it-IT" dirty="0" smtClean="0"/>
              <a:t>L’inclusione è propria? Non si sa, e questo è uno dei 6 problemi matematici aperti la cui risoluzione vi farà vincere </a:t>
            </a:r>
            <a:r>
              <a:rPr lang="it-IT" dirty="0" smtClean="0">
                <a:solidFill>
                  <a:srgbClr val="3366FF"/>
                </a:solidFill>
              </a:rPr>
              <a:t>1 Milione di Dollari! </a:t>
            </a:r>
            <a:r>
              <a:rPr lang="it-IT" dirty="0" smtClean="0"/>
              <a:t>(si veda Wikipedia)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38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147248" cy="507209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è incluso in </a:t>
            </a:r>
            <a:r>
              <a:rPr lang="it-IT" dirty="0" err="1" smtClean="0">
                <a:solidFill>
                  <a:srgbClr val="3366FF"/>
                </a:solidFill>
              </a:rPr>
              <a:t>ExpTime</a:t>
            </a:r>
            <a:r>
              <a:rPr lang="it-IT" dirty="0" smtClean="0"/>
              <a:t> oppure no?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Ovviamente sì</a:t>
            </a:r>
            <a:r>
              <a:rPr lang="it-IT" dirty="0" smtClean="0"/>
              <a:t>: un algoritmo non deterministico può essere ‘’simulato’’ da un algoritmo deterministico che esplora una dopo l’altra tutte le computazioni ramificate in tempo esponenziale</a:t>
            </a:r>
          </a:p>
          <a:p>
            <a:pPr lvl="1"/>
            <a:r>
              <a:rPr lang="it-IT" dirty="0" smtClean="0"/>
              <a:t>L’inclusione è propria? Non si sa…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 (3)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72098"/>
          </a:xfrm>
        </p:spPr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dirty="0" smtClean="0"/>
              <a:t>Quindi abbiamo</a:t>
            </a:r>
          </a:p>
          <a:p>
            <a:pPr algn="ctr">
              <a:buNone/>
            </a:pPr>
            <a:r>
              <a:rPr lang="it-IT" sz="3000" dirty="0" smtClean="0">
                <a:solidFill>
                  <a:srgbClr val="3366FF"/>
                </a:solidFill>
              </a:rPr>
              <a:t>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smtClean="0">
                <a:solidFill>
                  <a:srgbClr val="3366FF"/>
                </a:solidFill>
              </a:rPr>
              <a:t>NP ⊑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 smtClean="0">
                <a:solidFill>
                  <a:srgbClr val="3366FF"/>
                </a:solidFill>
              </a:rPr>
              <a:t>ExpTime</a:t>
            </a:r>
            <a:r>
              <a:rPr lang="it-IT" sz="3000" dirty="0" smtClean="0"/>
              <a:t>, </a:t>
            </a:r>
            <a:r>
              <a:rPr lang="it-IT" sz="3000" dirty="0"/>
              <a:t>con </a:t>
            </a:r>
            <a:r>
              <a:rPr lang="it-IT" sz="3000" dirty="0">
                <a:solidFill>
                  <a:srgbClr val="3366FF"/>
                </a:solidFill>
              </a:rPr>
              <a:t>P </a:t>
            </a:r>
            <a:r>
              <a:rPr lang="it-IT" sz="3000" dirty="0" smtClean="0">
                <a:solidFill>
                  <a:srgbClr val="3366FF"/>
                </a:solidFill>
              </a:rPr>
              <a:t>≠</a:t>
            </a:r>
            <a:r>
              <a:rPr lang="it-IT" sz="2800" dirty="0" smtClean="0">
                <a:solidFill>
                  <a:srgbClr val="3366FF"/>
                </a:solidFill>
              </a:rPr>
              <a:t> </a:t>
            </a:r>
            <a:r>
              <a:rPr lang="it-IT" sz="3000" dirty="0" err="1">
                <a:solidFill>
                  <a:srgbClr val="3366FF"/>
                </a:solidFill>
              </a:rPr>
              <a:t>ExpTime</a:t>
            </a:r>
            <a:endParaRPr lang="it-IT" sz="3000" dirty="0" smtClean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it-IT" dirty="0" smtClean="0"/>
              <a:t>Si congettura che tutte le inclusioni siano proprie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In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 smtClean="0"/>
              <a:t> c’è una classe molto speciale di problemi che sicuramente non apparterrebbero a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 se fosse </a:t>
            </a:r>
            <a:r>
              <a:rPr lang="it-IT" dirty="0" smtClean="0">
                <a:solidFill>
                  <a:srgbClr val="3366FF"/>
                </a:solidFill>
              </a:rPr>
              <a:t>NP</a:t>
            </a:r>
            <a:r>
              <a:rPr lang="it-IT" dirty="0">
                <a:solidFill>
                  <a:srgbClr val="3366FF"/>
                </a:solidFill>
              </a:rPr>
              <a:t> ≠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  <a:r>
              <a:rPr lang="it-IT" dirty="0" smtClean="0"/>
              <a:t>: i problemi </a:t>
            </a:r>
            <a:r>
              <a:rPr lang="it-IT" dirty="0" smtClean="0">
                <a:solidFill>
                  <a:srgbClr val="3366FF"/>
                </a:solidFill>
              </a:rPr>
              <a:t>NP-completi</a:t>
            </a:r>
          </a:p>
          <a:p>
            <a:pPr>
              <a:lnSpc>
                <a:spcPct val="110000"/>
              </a:lnSpc>
            </a:pPr>
            <a:r>
              <a:rPr lang="it-IT" dirty="0" smtClean="0"/>
              <a:t>Si può dimostrare che </a:t>
            </a:r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 è </a:t>
            </a:r>
            <a:r>
              <a:rPr lang="it-IT" dirty="0" smtClean="0">
                <a:solidFill>
                  <a:srgbClr val="3366FF"/>
                </a:solidFill>
              </a:rPr>
              <a:t>NP-completo </a:t>
            </a:r>
            <a:r>
              <a:rPr lang="it-IT" dirty="0" smtClean="0"/>
              <a:t>(più precisamente, è stato il primo problema per cui si è provata la </a:t>
            </a:r>
            <a:r>
              <a:rPr lang="it-IT" dirty="0" smtClean="0">
                <a:solidFill>
                  <a:srgbClr val="3366FF"/>
                </a:solidFill>
              </a:rPr>
              <a:t>NP-completezza</a:t>
            </a:r>
            <a:r>
              <a:rPr lang="it-IT" dirty="0"/>
              <a:t> </a:t>
            </a:r>
            <a:r>
              <a:rPr lang="it-IT" dirty="0" smtClean="0"/>
              <a:t>[Stephen Cook, 1971])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Gerarchia delle classi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285720" y="1643050"/>
            <a:ext cx="8358246" cy="4572032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683568" y="2298134"/>
            <a:ext cx="7416824" cy="3291106"/>
          </a:xfrm>
          <a:prstGeom prst="ellips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1857356" y="3357562"/>
            <a:ext cx="4500594" cy="187163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2285984" y="3643314"/>
            <a:ext cx="3000396" cy="785818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86116" y="1928802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Decidibili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44208" y="364502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ExpTime</a:t>
            </a:r>
            <a:endParaRPr lang="it-IT" dirty="0" smtClean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(ARRESTO(k))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724268" y="3845486"/>
            <a:ext cx="1347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P (ricerca)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508104" y="414908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>
            <a:off x="3131840" y="4478047"/>
            <a:ext cx="2376264" cy="607137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03848" y="4596949"/>
            <a:ext cx="253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NP-completi (SAT)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19464" y="6156012"/>
            <a:ext cx="2166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Congettura P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≠ NP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7" name="Connettore 2 6"/>
          <p:cNvCxnSpPr/>
          <p:nvPr/>
        </p:nvCxnSpPr>
        <p:spPr>
          <a:xfrm flipV="1">
            <a:off x="1043608" y="4596949"/>
            <a:ext cx="1944216" cy="15590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900" dirty="0" smtClean="0"/>
              <a:t>Altri famosi problemi </a:t>
            </a:r>
            <a:r>
              <a:rPr lang="it-IT" sz="3900" dirty="0" err="1" smtClean="0"/>
              <a:t>NP-completi</a:t>
            </a:r>
            <a:endParaRPr lang="it-IT" sz="39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21497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Commesso viaggiatore</a:t>
            </a:r>
          </a:p>
          <a:p>
            <a:pPr lvl="1"/>
            <a:r>
              <a:rPr lang="it-IT" sz="2600" dirty="0" smtClean="0"/>
              <a:t>Dati un grafo </a:t>
            </a:r>
            <a:r>
              <a:rPr lang="it-IT" sz="2600" b="1" dirty="0" smtClean="0"/>
              <a:t>completo</a:t>
            </a:r>
            <a:r>
              <a:rPr lang="it-IT" sz="2600" i="1" dirty="0" smtClean="0"/>
              <a:t> </a:t>
            </a:r>
            <a:r>
              <a:rPr lang="it-IT" sz="2600" dirty="0" smtClean="0"/>
              <a:t>G con pesi w sugli archi ed un intero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, verificare se esiste un ciclo </a:t>
            </a:r>
            <a:r>
              <a:rPr lang="it-IT" sz="2600" dirty="0" smtClean="0"/>
              <a:t>in </a:t>
            </a:r>
            <a:r>
              <a:rPr lang="it-IT" sz="2600" dirty="0" smtClean="0">
                <a:solidFill>
                  <a:srgbClr val="3366FF"/>
                </a:solidFill>
              </a:rPr>
              <a:t>G</a:t>
            </a:r>
            <a:r>
              <a:rPr lang="it-IT" sz="2600" dirty="0" smtClean="0"/>
              <a:t> di peso al più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 che attraversa </a:t>
            </a:r>
            <a:r>
              <a:rPr lang="it-IT" sz="2600" dirty="0" smtClean="0">
                <a:solidFill>
                  <a:srgbClr val="FF0000"/>
                </a:solidFill>
              </a:rPr>
              <a:t>ogni vertice una ed una sola volta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Colorazione</a:t>
            </a:r>
          </a:p>
          <a:p>
            <a:pPr lvl="1"/>
            <a:r>
              <a:rPr lang="it-IT" sz="2600" dirty="0" smtClean="0"/>
              <a:t>Dati un grafo </a:t>
            </a:r>
            <a:r>
              <a:rPr lang="it-IT" sz="2600" dirty="0" smtClean="0">
                <a:solidFill>
                  <a:srgbClr val="3366FF"/>
                </a:solidFill>
              </a:rPr>
              <a:t>G</a:t>
            </a:r>
            <a:r>
              <a:rPr lang="it-IT" sz="2600" dirty="0" smtClean="0"/>
              <a:t> ed un intero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, verificare se è possibile colorare i vertici di </a:t>
            </a:r>
            <a:r>
              <a:rPr lang="it-IT" sz="2600" dirty="0" smtClean="0">
                <a:solidFill>
                  <a:srgbClr val="3366FF"/>
                </a:solidFill>
              </a:rPr>
              <a:t>G</a:t>
            </a:r>
            <a:r>
              <a:rPr lang="it-IT" sz="2600" dirty="0" smtClean="0"/>
              <a:t> con al più </a:t>
            </a:r>
            <a:r>
              <a:rPr lang="it-IT" sz="2600" dirty="0" smtClean="0">
                <a:solidFill>
                  <a:srgbClr val="008000"/>
                </a:solidFill>
              </a:rPr>
              <a:t>k</a:t>
            </a:r>
            <a:r>
              <a:rPr lang="it-IT" sz="2600" dirty="0" smtClean="0"/>
              <a:t> colori tali che due vertici adiacenti non siano dello stesso colore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8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900" dirty="0" smtClean="0"/>
              <a:t>Altri famosi problemi NP-completi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329642" cy="521497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Somme di sottoinsiemi</a:t>
            </a:r>
          </a:p>
          <a:p>
            <a:pPr lvl="1"/>
            <a:r>
              <a:rPr lang="it-IT" sz="2600" dirty="0" smtClean="0"/>
              <a:t>Dati un insieme </a:t>
            </a:r>
            <a:r>
              <a:rPr lang="it-IT" sz="2600" dirty="0" smtClean="0">
                <a:solidFill>
                  <a:srgbClr val="008000"/>
                </a:solidFill>
              </a:rPr>
              <a:t>S</a:t>
            </a:r>
            <a:r>
              <a:rPr lang="it-IT" sz="2600" dirty="0" smtClean="0"/>
              <a:t> di numeri naturali ed un intero </a:t>
            </a:r>
            <a:r>
              <a:rPr lang="it-IT" sz="2600" dirty="0" smtClean="0">
                <a:solidFill>
                  <a:srgbClr val="FF0000"/>
                </a:solidFill>
              </a:rPr>
              <a:t>t</a:t>
            </a:r>
            <a:r>
              <a:rPr lang="it-IT" sz="2600" dirty="0" smtClean="0"/>
              <a:t>, verificare se esiste un sottoinsieme di </a:t>
            </a:r>
            <a:r>
              <a:rPr lang="it-IT" sz="2600" dirty="0" smtClean="0">
                <a:solidFill>
                  <a:srgbClr val="008000"/>
                </a:solidFill>
              </a:rPr>
              <a:t>S</a:t>
            </a:r>
            <a:r>
              <a:rPr lang="it-IT" sz="2600" dirty="0" smtClean="0"/>
              <a:t> i cui elementi sommano esattamente a </a:t>
            </a:r>
            <a:r>
              <a:rPr lang="it-IT" sz="2600" dirty="0" smtClean="0">
                <a:solidFill>
                  <a:srgbClr val="FF0000"/>
                </a:solidFill>
              </a:rPr>
              <a:t>t</a:t>
            </a:r>
          </a:p>
          <a:p>
            <a:r>
              <a:rPr lang="it-IT" sz="3000" b="1" dirty="0" smtClean="0">
                <a:solidFill>
                  <a:srgbClr val="FF0000"/>
                </a:solidFill>
              </a:rPr>
              <a:t>Zaino</a:t>
            </a:r>
          </a:p>
          <a:p>
            <a:pPr lvl="1"/>
            <a:r>
              <a:rPr lang="it-IT" sz="2600" dirty="0" smtClean="0"/>
              <a:t>Dati un intero </a:t>
            </a:r>
            <a:r>
              <a:rPr lang="it-IT" sz="2600" dirty="0" smtClean="0">
                <a:solidFill>
                  <a:srgbClr val="3366FF"/>
                </a:solidFill>
              </a:rPr>
              <a:t>k</a:t>
            </a:r>
            <a:r>
              <a:rPr lang="it-IT" sz="2600" dirty="0" smtClean="0"/>
              <a:t>, uno zaino di capacità </a:t>
            </a:r>
            <a:r>
              <a:rPr lang="it-IT" sz="2600" dirty="0" smtClean="0">
                <a:solidFill>
                  <a:srgbClr val="FF0000"/>
                </a:solidFill>
              </a:rPr>
              <a:t>c</a:t>
            </a:r>
            <a:r>
              <a:rPr lang="it-IT" sz="2600" dirty="0" smtClean="0"/>
              <a:t>, e </a:t>
            </a:r>
            <a:r>
              <a:rPr lang="it-IT" sz="2600" dirty="0" smtClean="0">
                <a:solidFill>
                  <a:srgbClr val="008000"/>
                </a:solidFill>
              </a:rPr>
              <a:t>n</a:t>
            </a:r>
            <a:r>
              <a:rPr lang="it-IT" sz="2600" dirty="0" smtClean="0"/>
              <a:t> oggetti di dimensioni s</a:t>
            </a:r>
            <a:r>
              <a:rPr lang="it-IT" sz="2600" baseline="-25000" dirty="0" smtClean="0"/>
              <a:t>1</a:t>
            </a:r>
            <a:r>
              <a:rPr lang="it-IT" sz="2600" dirty="0" smtClean="0"/>
              <a:t>, …., </a:t>
            </a:r>
            <a:r>
              <a:rPr lang="it-IT" sz="2600" dirty="0" err="1" smtClean="0"/>
              <a:t>s</a:t>
            </a:r>
            <a:r>
              <a:rPr lang="it-IT" sz="2600" baseline="-25000" dirty="0" err="1" smtClean="0">
                <a:solidFill>
                  <a:srgbClr val="008000"/>
                </a:solidFill>
              </a:rPr>
              <a:t>n</a:t>
            </a:r>
            <a:r>
              <a:rPr lang="it-IT" sz="2600" dirty="0" smtClean="0"/>
              <a:t> cui sono associati profitti p</a:t>
            </a:r>
            <a:r>
              <a:rPr lang="it-IT" sz="2600" baseline="-25000" dirty="0" smtClean="0"/>
              <a:t>1</a:t>
            </a:r>
            <a:r>
              <a:rPr lang="it-IT" sz="2600" dirty="0" smtClean="0"/>
              <a:t>, …., </a:t>
            </a:r>
            <a:r>
              <a:rPr lang="it-IT" sz="2600" dirty="0" err="1" smtClean="0"/>
              <a:t>p</a:t>
            </a:r>
            <a:r>
              <a:rPr lang="it-IT" sz="2600" baseline="-25000" dirty="0" err="1" smtClean="0">
                <a:solidFill>
                  <a:srgbClr val="008000"/>
                </a:solidFill>
              </a:rPr>
              <a:t>n</a:t>
            </a:r>
            <a:r>
              <a:rPr lang="it-IT" sz="2600" dirty="0" smtClean="0"/>
              <a:t>, bisogna verificare se esiste un sottoinsieme degli oggetti di dimensione ≤</a:t>
            </a:r>
            <a:r>
              <a:rPr lang="it-IT" sz="2600" dirty="0" smtClean="0">
                <a:solidFill>
                  <a:srgbClr val="FF0000"/>
                </a:solidFill>
              </a:rPr>
              <a:t>c</a:t>
            </a:r>
            <a:r>
              <a:rPr lang="it-IT" sz="2600" dirty="0" smtClean="0"/>
              <a:t> che garantisca profitto ≥</a:t>
            </a:r>
            <a:r>
              <a:rPr lang="it-IT" sz="2600" dirty="0" smtClean="0">
                <a:solidFill>
                  <a:srgbClr val="3366FF"/>
                </a:solidFill>
              </a:rPr>
              <a:t>k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89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ChangeArrowheads="1"/>
          </p:cNvSpPr>
          <p:nvPr/>
        </p:nvSpPr>
        <p:spPr bwMode="black">
          <a:xfrm>
            <a:off x="30480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00"/>
                </a:solidFill>
              </a:rPr>
              <a:t>Progettare un </a:t>
            </a:r>
            <a:r>
              <a:rPr lang="it-IT" altLang="it-IT" sz="4000" b="1" dirty="0" smtClean="0">
                <a:solidFill>
                  <a:srgbClr val="FFFF00"/>
                </a:solidFill>
              </a:rPr>
              <a:t>algoritmo</a:t>
            </a:r>
            <a:endParaRPr lang="it-IT" altLang="it-IT" sz="4000" b="1" dirty="0" smtClean="0">
              <a:solidFill>
                <a:srgbClr val="FFFF00"/>
              </a:solidFill>
            </a:endParaRPr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467544" y="1508621"/>
            <a:ext cx="8001000" cy="336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3600" dirty="0" smtClean="0">
                <a:solidFill>
                  <a:srgbClr val="FFFFFF"/>
                </a:solidFill>
              </a:rPr>
              <a:t>Vogliamo </a:t>
            </a:r>
            <a:r>
              <a:rPr lang="it-IT" altLang="it-IT" sz="3600" dirty="0" smtClean="0">
                <a:solidFill>
                  <a:srgbClr val="FFFFFF"/>
                </a:solidFill>
              </a:rPr>
              <a:t>ora progettare </a:t>
            </a:r>
            <a:r>
              <a:rPr lang="it-IT" altLang="it-IT" sz="3600" dirty="0" smtClean="0">
                <a:solidFill>
                  <a:srgbClr val="FFFFFF"/>
                </a:solidFill>
              </a:rPr>
              <a:t>algoritmi (per </a:t>
            </a:r>
            <a:r>
              <a:rPr lang="it-IT" altLang="it-IT" sz="3600" dirty="0" smtClean="0">
                <a:solidFill>
                  <a:srgbClr val="FFFF00"/>
                </a:solidFill>
              </a:rPr>
              <a:t>problemi calcolabili</a:t>
            </a:r>
            <a:r>
              <a:rPr lang="it-IT" altLang="it-IT" sz="3600" dirty="0" smtClean="0">
                <a:solidFill>
                  <a:srgbClr val="FFFFFF"/>
                </a:solidFill>
              </a:rPr>
              <a:t>!) che: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3200" dirty="0" smtClean="0">
                <a:solidFill>
                  <a:srgbClr val="FFFFFF"/>
                </a:solidFill>
              </a:rPr>
              <a:t>Producano</a:t>
            </a:r>
            <a:r>
              <a:rPr lang="it-IT" altLang="it-IT" sz="3200" dirty="0" smtClean="0">
                <a:solidFill>
                  <a:srgbClr val="FFFF00"/>
                </a:solidFill>
              </a:rPr>
              <a:t> correttamente </a:t>
            </a:r>
            <a:r>
              <a:rPr lang="it-IT" altLang="it-IT" sz="3200" dirty="0" smtClean="0">
                <a:solidFill>
                  <a:srgbClr val="FFFFFF"/>
                </a:solidFill>
              </a:rPr>
              <a:t>il risultato desiderato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–"/>
            </a:pPr>
            <a:r>
              <a:rPr lang="it-IT" altLang="it-IT" sz="3200" dirty="0" smtClean="0">
                <a:solidFill>
                  <a:srgbClr val="FFFFFF"/>
                </a:solidFill>
              </a:rPr>
              <a:t>Siano efficienti in termini di </a:t>
            </a:r>
            <a:r>
              <a:rPr lang="it-IT" altLang="it-IT" sz="3200" dirty="0" smtClean="0">
                <a:solidFill>
                  <a:srgbClr val="FFFF00"/>
                </a:solidFill>
              </a:rPr>
              <a:t>tempo di esecuzione</a:t>
            </a:r>
            <a:r>
              <a:rPr lang="it-IT" altLang="it-IT" sz="3200" dirty="0" smtClean="0">
                <a:solidFill>
                  <a:srgbClr val="FFFFFF"/>
                </a:solidFill>
              </a:rPr>
              <a:t> ed </a:t>
            </a:r>
            <a:r>
              <a:rPr lang="it-IT" altLang="it-IT" sz="3200" dirty="0" smtClean="0">
                <a:solidFill>
                  <a:srgbClr val="FFFF00"/>
                </a:solidFill>
              </a:rPr>
              <a:t>occupazione di memoria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it-IT" sz="3600" dirty="0" smtClean="0">
                <a:solidFill>
                  <a:srgbClr val="FFFF00"/>
                </a:solidFill>
              </a:rPr>
              <a:t>Le quattro proprietà fondamentali di un algoritmo (oltre l’</a:t>
            </a:r>
            <a:r>
              <a:rPr lang="it-IT" sz="3600" dirty="0" smtClean="0">
                <a:solidFill>
                  <a:srgbClr val="FFC000"/>
                </a:solidFill>
              </a:rPr>
              <a:t>efficienza</a:t>
            </a:r>
            <a:r>
              <a:rPr lang="it-IT" sz="36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La sequenza di istruzioni deve essere </a:t>
            </a:r>
            <a:r>
              <a:rPr lang="it-IT" b="1" dirty="0" smtClean="0">
                <a:solidFill>
                  <a:srgbClr val="FFC000"/>
                </a:solidFill>
              </a:rPr>
              <a:t>finita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</a:p>
          <a:p>
            <a:pPr eaLnBrk="1" hangingPunct="1"/>
            <a:r>
              <a:rPr lang="it-IT" dirty="0" smtClean="0"/>
              <a:t>Essa deve portare ad un </a:t>
            </a:r>
            <a:r>
              <a:rPr lang="it-IT" b="1" dirty="0" smtClean="0"/>
              <a:t>risultato </a:t>
            </a:r>
            <a:r>
              <a:rPr lang="it-IT" b="1" dirty="0" smtClean="0">
                <a:solidFill>
                  <a:srgbClr val="FFC000"/>
                </a:solidFill>
              </a:rPr>
              <a:t>corretto</a:t>
            </a:r>
            <a:r>
              <a:rPr lang="it-IT" dirty="0" smtClean="0">
                <a:solidFill>
                  <a:srgbClr val="FFC000"/>
                </a:solidFill>
              </a:rPr>
              <a:t> </a:t>
            </a:r>
          </a:p>
          <a:p>
            <a:pPr eaLnBrk="1" hangingPunct="1"/>
            <a:r>
              <a:rPr lang="it-IT" dirty="0" smtClean="0"/>
              <a:t>Le istruzioni devono essere </a:t>
            </a:r>
            <a:r>
              <a:rPr lang="it-IT" b="1" dirty="0" smtClean="0"/>
              <a:t>eseguibili</a:t>
            </a:r>
            <a:r>
              <a:rPr lang="it-IT" dirty="0" smtClean="0"/>
              <a:t> materialmente </a:t>
            </a:r>
          </a:p>
          <a:p>
            <a:pPr eaLnBrk="1" hangingPunct="1"/>
            <a:r>
              <a:rPr lang="it-IT" dirty="0" smtClean="0"/>
              <a:t>Le istruzioni non devono essere </a:t>
            </a:r>
            <a:r>
              <a:rPr lang="it-IT" b="1" dirty="0" smtClean="0"/>
              <a:t>ambigue</a:t>
            </a:r>
            <a:r>
              <a:rPr lang="it-IT" dirty="0" smtClean="0"/>
              <a:t> </a:t>
            </a:r>
          </a:p>
          <a:p>
            <a:pPr eaLnBrk="1" hangingPunct="1"/>
            <a:endParaRPr lang="it-IT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14338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z="4000" b="1" dirty="0" err="1" smtClean="0">
                <a:solidFill>
                  <a:srgbClr val="FFFF00"/>
                </a:solidFill>
              </a:rPr>
              <a:t>Algoritmi</a:t>
            </a:r>
            <a:r>
              <a:rPr lang="en-US" sz="4000" b="1" dirty="0" smtClean="0">
                <a:solidFill>
                  <a:srgbClr val="FFFF00"/>
                </a:solidFill>
              </a:rPr>
              <a:t> e </a:t>
            </a:r>
            <a:r>
              <a:rPr lang="en-US" sz="4000" b="1" dirty="0" err="1" smtClean="0">
                <a:solidFill>
                  <a:srgbClr val="FFFF00"/>
                </a:solidFill>
              </a:rPr>
              <a:t>strutture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dati</a:t>
            </a:r>
            <a:endParaRPr lang="en-US" sz="4000" b="1" dirty="0" smtClean="0">
              <a:solidFill>
                <a:srgbClr val="FFFF00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906588"/>
            <a:ext cx="8277225" cy="4259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dirty="0" smtClean="0"/>
              <a:t>Concetto di algoritmo è inscindibile da quello di </a:t>
            </a:r>
            <a:r>
              <a:rPr lang="it-IT" b="1" dirty="0" smtClean="0">
                <a:solidFill>
                  <a:srgbClr val="FFC000"/>
                </a:solidFill>
              </a:rPr>
              <a:t>dato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Da un </a:t>
            </a:r>
            <a:r>
              <a:rPr lang="en-US" dirty="0" err="1" smtClean="0"/>
              <a:t>punto</a:t>
            </a:r>
            <a:r>
              <a:rPr lang="en-US" dirty="0" smtClean="0"/>
              <a:t> di vista </a:t>
            </a:r>
            <a:r>
              <a:rPr lang="en-US" dirty="0" err="1" smtClean="0"/>
              <a:t>computazionale</a:t>
            </a:r>
            <a:r>
              <a:rPr lang="en-US" dirty="0" smtClean="0"/>
              <a:t>, un </a:t>
            </a:r>
            <a:r>
              <a:rPr lang="en-US" dirty="0" err="1" smtClean="0"/>
              <a:t>algoritmo</a:t>
            </a:r>
            <a:r>
              <a:rPr lang="en-US" dirty="0" smtClean="0"/>
              <a:t> è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prende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dati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b="1" dirty="0" smtClean="0"/>
              <a:t>input</a:t>
            </a:r>
            <a:r>
              <a:rPr lang="en-US" dirty="0" smtClean="0"/>
              <a:t> e,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averli</a:t>
            </a:r>
            <a:r>
              <a:rPr lang="en-US" dirty="0" smtClean="0"/>
              <a:t> </a:t>
            </a:r>
            <a:r>
              <a:rPr lang="en-US" dirty="0" err="1" smtClean="0"/>
              <a:t>elaborati</a:t>
            </a:r>
            <a:r>
              <a:rPr lang="en-US" dirty="0" smtClean="0"/>
              <a:t>, </a:t>
            </a:r>
            <a:r>
              <a:rPr lang="en-US" dirty="0" err="1" smtClean="0"/>
              <a:t>restituisce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in  </a:t>
            </a:r>
            <a:r>
              <a:rPr lang="en-US" b="1" dirty="0" smtClean="0"/>
              <a:t>output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/>
              <a:t>I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devo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organizzati</a:t>
            </a:r>
            <a:r>
              <a:rPr lang="en-US" dirty="0" smtClean="0"/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strutturati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err="1" smtClean="0"/>
              <a:t>modo</a:t>
            </a:r>
            <a:r>
              <a:rPr lang="en-US" dirty="0" smtClean="0"/>
              <a:t> tale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li </a:t>
            </a:r>
            <a:r>
              <a:rPr lang="en-US" dirty="0" err="1" smtClean="0"/>
              <a:t>elabora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“</a:t>
            </a:r>
            <a:r>
              <a:rPr lang="en-US" dirty="0" err="1" smtClean="0"/>
              <a:t>efficiente</a:t>
            </a:r>
            <a:r>
              <a:rPr lang="en-US" dirty="0" smtClean="0"/>
              <a:t>”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7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200" dirty="0" smtClean="0">
                <a:solidFill>
                  <a:srgbClr val="3366FF"/>
                </a:solidFill>
              </a:rPr>
              <a:t>Complessità computazionale (o temporale) di un algoritmo e di un problema</a:t>
            </a:r>
            <a:endParaRPr lang="it-IT" altLang="it-IT" sz="3200" dirty="0">
              <a:solidFill>
                <a:srgbClr val="3366FF"/>
              </a:solidFill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457200" y="1340768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>
                <a:solidFill>
                  <a:srgbClr val="C00000"/>
                </a:solidFill>
              </a:rPr>
              <a:t>Definizione</a:t>
            </a:r>
          </a:p>
          <a:p>
            <a:r>
              <a:rPr lang="it-IT" altLang="it-IT" sz="2400" dirty="0" smtClean="0">
                <a:solidFill>
                  <a:prstClr val="black"/>
                </a:solidFill>
              </a:rPr>
              <a:t>Un </a:t>
            </a:r>
            <a:r>
              <a:rPr lang="it-IT" altLang="it-IT" sz="2400" dirty="0">
                <a:solidFill>
                  <a:prstClr val="black"/>
                </a:solidFill>
              </a:rPr>
              <a:t>algoritmo </a:t>
            </a:r>
            <a:r>
              <a:rPr lang="it-IT" altLang="it-IT" sz="2400" dirty="0">
                <a:solidFill>
                  <a:srgbClr val="3366FF"/>
                </a:solidFill>
              </a:rPr>
              <a:t>A</a:t>
            </a:r>
            <a:r>
              <a:rPr lang="it-IT" altLang="it-IT" sz="2400" dirty="0">
                <a:solidFill>
                  <a:prstClr val="black"/>
                </a:solidFill>
              </a:rPr>
              <a:t> </a:t>
            </a:r>
            <a:r>
              <a:rPr lang="it-IT" altLang="it-IT" sz="2400" dirty="0" smtClean="0">
                <a:solidFill>
                  <a:prstClr val="black"/>
                </a:solidFill>
              </a:rPr>
              <a:t>ha una </a:t>
            </a:r>
            <a:r>
              <a:rPr lang="it-IT" altLang="it-IT" sz="2400" dirty="0" smtClean="0">
                <a:solidFill>
                  <a:srgbClr val="FF0000"/>
                </a:solidFill>
              </a:rPr>
              <a:t>complessità computazionale </a:t>
            </a:r>
            <a:r>
              <a:rPr lang="it-IT" altLang="it-IT" sz="2400" dirty="0" smtClean="0">
                <a:solidFill>
                  <a:srgbClr val="3366FF"/>
                </a:solidFill>
              </a:rPr>
              <a:t>O(f(n</a:t>
            </a:r>
            <a:r>
              <a:rPr lang="it-IT" altLang="it-IT" sz="2400" dirty="0">
                <a:solidFill>
                  <a:srgbClr val="3366FF"/>
                </a:solidFill>
              </a:rPr>
              <a:t>))</a:t>
            </a:r>
            <a:r>
              <a:rPr lang="it-IT" altLang="it-IT" sz="2400" dirty="0">
                <a:solidFill>
                  <a:prstClr val="black"/>
                </a:solidFill>
              </a:rPr>
              <a:t> su istanze di </a:t>
            </a:r>
            <a:r>
              <a:rPr lang="it-IT" altLang="it-IT" sz="2400" dirty="0" smtClean="0">
                <a:solidFill>
                  <a:prstClr val="black"/>
                </a:solidFill>
              </a:rPr>
              <a:t>dimensione </a:t>
            </a:r>
            <a:r>
              <a:rPr lang="it-IT" altLang="it-IT" sz="2400" dirty="0">
                <a:solidFill>
                  <a:srgbClr val="3366FF"/>
                </a:solidFill>
              </a:rPr>
              <a:t>n</a:t>
            </a:r>
            <a:r>
              <a:rPr lang="it-IT" altLang="it-IT" sz="2400" dirty="0">
                <a:solidFill>
                  <a:prstClr val="black"/>
                </a:solidFill>
              </a:rPr>
              <a:t> </a:t>
            </a:r>
            <a:r>
              <a:rPr lang="it-IT" altLang="it-IT" sz="2400" dirty="0" smtClean="0">
                <a:solidFill>
                  <a:prstClr val="black"/>
                </a:solidFill>
              </a:rPr>
              <a:t>se </a:t>
            </a:r>
            <a:r>
              <a:rPr lang="it-IT" altLang="it-IT" sz="2400" dirty="0" smtClean="0">
                <a:solidFill>
                  <a:srgbClr val="3366FF"/>
                </a:solidFill>
              </a:rPr>
              <a:t>T(n</a:t>
            </a:r>
            <a:r>
              <a:rPr lang="it-IT" altLang="it-IT" sz="2400" dirty="0">
                <a:solidFill>
                  <a:srgbClr val="3366FF"/>
                </a:solidFill>
              </a:rPr>
              <a:t>)=O(f(n))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457200" y="4224453"/>
            <a:ext cx="8229600" cy="153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 smtClean="0">
                <a:solidFill>
                  <a:srgbClr val="C00000"/>
                </a:solidFill>
              </a:rPr>
              <a:t>Definizione (</a:t>
            </a:r>
            <a:r>
              <a:rPr lang="it-IT" altLang="it-IT" sz="2400" b="1" i="1" dirty="0" err="1" smtClean="0">
                <a:solidFill>
                  <a:srgbClr val="C00000"/>
                </a:solidFill>
              </a:rPr>
              <a:t>upper</a:t>
            </a:r>
            <a:r>
              <a:rPr lang="it-IT" altLang="it-IT" sz="2400" b="1" i="1" dirty="0" smtClean="0">
                <a:solidFill>
                  <a:srgbClr val="C00000"/>
                </a:solidFill>
              </a:rPr>
              <a:t> </a:t>
            </a:r>
            <a:r>
              <a:rPr lang="it-IT" altLang="it-IT" sz="2400" b="1" i="1" dirty="0" err="1" smtClean="0">
                <a:solidFill>
                  <a:srgbClr val="C00000"/>
                </a:solidFill>
              </a:rPr>
              <a:t>bound</a:t>
            </a:r>
            <a:r>
              <a:rPr lang="it-IT" altLang="it-IT" sz="2400" b="1" i="1" dirty="0" smtClean="0">
                <a:solidFill>
                  <a:srgbClr val="C00000"/>
                </a:solidFill>
              </a:rPr>
              <a:t> </a:t>
            </a:r>
            <a:r>
              <a:rPr lang="it-IT" altLang="it-IT" sz="2400" b="1" dirty="0" smtClean="0">
                <a:solidFill>
                  <a:srgbClr val="C00000"/>
                </a:solidFill>
              </a:rPr>
              <a:t>di un problema)</a:t>
            </a:r>
            <a:endParaRPr lang="it-IT" altLang="it-IT" sz="24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it-IT" altLang="it-IT" sz="2400" dirty="0">
                <a:solidFill>
                  <a:prstClr val="black"/>
                </a:solidFill>
              </a:rPr>
              <a:t>Un problema </a:t>
            </a:r>
            <a:r>
              <a:rPr lang="el-GR" altLang="it-IT" sz="2400" dirty="0" smtClean="0">
                <a:solidFill>
                  <a:srgbClr val="3366FF"/>
                </a:solidFill>
              </a:rPr>
              <a:t>Π</a:t>
            </a:r>
            <a:r>
              <a:rPr lang="it-IT" altLang="it-IT" sz="2400" dirty="0" smtClean="0">
                <a:solidFill>
                  <a:prstClr val="black"/>
                </a:solidFill>
              </a:rPr>
              <a:t> </a:t>
            </a:r>
            <a:r>
              <a:rPr lang="it-IT" altLang="it-IT" sz="2400" dirty="0">
                <a:solidFill>
                  <a:prstClr val="black"/>
                </a:solidFill>
              </a:rPr>
              <a:t>ha una </a:t>
            </a:r>
            <a:r>
              <a:rPr lang="it-IT" altLang="it-IT" sz="2400" dirty="0">
                <a:solidFill>
                  <a:srgbClr val="FF0000"/>
                </a:solidFill>
              </a:rPr>
              <a:t>complessità computazionale </a:t>
            </a:r>
            <a:r>
              <a:rPr lang="it-IT" altLang="it-IT" sz="2400" dirty="0" smtClean="0">
                <a:solidFill>
                  <a:prstClr val="black"/>
                </a:solidFill>
              </a:rPr>
              <a:t>o</a:t>
            </a:r>
            <a:r>
              <a:rPr lang="it-IT" altLang="it-IT" sz="2400" dirty="0" smtClean="0">
                <a:solidFill>
                  <a:srgbClr val="FF0000"/>
                </a:solidFill>
              </a:rPr>
              <a:t> </a:t>
            </a:r>
            <a:r>
              <a:rPr lang="it-IT" altLang="it-IT" sz="2400" i="1" dirty="0" err="1" smtClean="0">
                <a:solidFill>
                  <a:srgbClr val="FF0000"/>
                </a:solidFill>
              </a:rPr>
              <a:t>upper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 </a:t>
            </a:r>
            <a:r>
              <a:rPr lang="it-IT" altLang="it-IT" sz="2400" i="1" dirty="0" err="1" smtClean="0">
                <a:solidFill>
                  <a:srgbClr val="FF0000"/>
                </a:solidFill>
              </a:rPr>
              <a:t>bound</a:t>
            </a:r>
            <a:r>
              <a:rPr lang="it-IT" altLang="it-IT" sz="2400" i="1" dirty="0" smtClean="0">
                <a:solidFill>
                  <a:srgbClr val="FF0000"/>
                </a:solidFill>
              </a:rPr>
              <a:t> </a:t>
            </a:r>
            <a:r>
              <a:rPr lang="it-IT" altLang="it-IT" sz="2400" dirty="0" smtClean="0">
                <a:solidFill>
                  <a:srgbClr val="3366FF"/>
                </a:solidFill>
              </a:rPr>
              <a:t>O(f(n</a:t>
            </a:r>
            <a:r>
              <a:rPr lang="it-IT" altLang="it-IT" sz="2400" dirty="0">
                <a:solidFill>
                  <a:srgbClr val="3366FF"/>
                </a:solidFill>
              </a:rPr>
              <a:t>))</a:t>
            </a:r>
            <a:r>
              <a:rPr lang="it-IT" altLang="it-IT" sz="2400" dirty="0">
                <a:solidFill>
                  <a:prstClr val="black"/>
                </a:solidFill>
              </a:rPr>
              <a:t> </a:t>
            </a:r>
            <a:r>
              <a:rPr lang="it-IT" altLang="it-IT" sz="2400" dirty="0" smtClean="0">
                <a:solidFill>
                  <a:prstClr val="black"/>
                </a:solidFill>
              </a:rPr>
              <a:t>se </a:t>
            </a:r>
            <a:r>
              <a:rPr lang="it-IT" altLang="it-IT" sz="2400" dirty="0">
                <a:solidFill>
                  <a:srgbClr val="FF0000"/>
                </a:solidFill>
              </a:rPr>
              <a:t>esiste</a:t>
            </a:r>
            <a:r>
              <a:rPr lang="it-IT" altLang="it-IT" sz="2400" dirty="0">
                <a:solidFill>
                  <a:prstClr val="black"/>
                </a:solidFill>
              </a:rPr>
              <a:t> un algoritmo che risolve </a:t>
            </a:r>
            <a:r>
              <a:rPr lang="el-GR" altLang="it-IT" sz="2400" dirty="0">
                <a:solidFill>
                  <a:srgbClr val="3366FF"/>
                </a:solidFill>
              </a:rPr>
              <a:t>Π</a:t>
            </a:r>
            <a:r>
              <a:rPr lang="it-IT" altLang="it-IT" sz="2400" dirty="0" smtClean="0">
                <a:solidFill>
                  <a:prstClr val="black"/>
                </a:solidFill>
              </a:rPr>
              <a:t> la cui complessità computazionale è </a:t>
            </a:r>
            <a:r>
              <a:rPr lang="it-IT" altLang="it-IT" sz="2400" dirty="0">
                <a:solidFill>
                  <a:srgbClr val="3366FF"/>
                </a:solidFill>
              </a:rPr>
              <a:t>O(f(n))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7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ChangeArrowheads="1"/>
          </p:cNvSpPr>
          <p:nvPr/>
        </p:nvSpPr>
        <p:spPr bwMode="black">
          <a:xfrm>
            <a:off x="304800" y="5334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00"/>
                </a:solidFill>
              </a:rPr>
              <a:t>Analisi di algoritmi</a:t>
            </a: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179388" y="1196975"/>
            <a:ext cx="80010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3200" smtClean="0">
                <a:solidFill>
                  <a:srgbClr val="FFFFFF"/>
                </a:solidFill>
              </a:rPr>
              <a:t>    </a:t>
            </a:r>
            <a:r>
              <a:rPr lang="it-IT" altLang="it-IT" sz="2800" smtClean="0">
                <a:solidFill>
                  <a:srgbClr val="FFCC00"/>
                </a:solidFill>
              </a:rPr>
              <a:t>Correttezza: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dimostrare formalmente che un algoritmo è corretto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CC00"/>
                </a:solidFill>
              </a:rPr>
              <a:t>Complessità: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Stimare la quantità di risorse (</a:t>
            </a:r>
            <a:r>
              <a:rPr lang="it-IT" altLang="it-IT" sz="2800" smtClean="0">
                <a:solidFill>
                  <a:srgbClr val="FFFF00"/>
                </a:solidFill>
              </a:rPr>
              <a:t>tempo</a:t>
            </a:r>
            <a:r>
              <a:rPr lang="it-IT" altLang="it-IT" sz="2800" smtClean="0">
                <a:solidFill>
                  <a:srgbClr val="FFFFFF"/>
                </a:solidFill>
              </a:rPr>
              <a:t> e </a:t>
            </a:r>
            <a:r>
              <a:rPr lang="it-IT" altLang="it-IT" sz="2800" smtClean="0">
                <a:solidFill>
                  <a:srgbClr val="FFFF00"/>
                </a:solidFill>
              </a:rPr>
              <a:t>memoria</a:t>
            </a:r>
            <a:r>
              <a:rPr lang="it-IT" altLang="it-IT" sz="2800" smtClean="0">
                <a:solidFill>
                  <a:srgbClr val="FFFFFF"/>
                </a:solidFill>
              </a:rPr>
              <a:t>) necessarie all’algoritmo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stimare il più grande input gestibile in tempi ragionevoli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confrontare due algoritmi diversi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it-IT" altLang="it-IT" sz="2800" smtClean="0">
                <a:solidFill>
                  <a:srgbClr val="FFFFFF"/>
                </a:solidFill>
              </a:rPr>
              <a:t>ottimizzare le parti “critiche”</a:t>
            </a:r>
          </a:p>
          <a:p>
            <a:pPr marL="1371600" lvl="2" indent="-45720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–"/>
            </a:pPr>
            <a:endParaRPr lang="it-IT" altLang="it-IT" sz="2800" smtClean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3400" smtClean="0"/>
              <a:t>f(n) = </a:t>
            </a:r>
            <a:r>
              <a:rPr lang="it-IT" altLang="it-IT" sz="3400" smtClean="0">
                <a:latin typeface="Symbol" pitchFamily="18" charset="2"/>
              </a:rPr>
              <a:t>W</a:t>
            </a:r>
            <a:r>
              <a:rPr lang="it-IT" altLang="it-IT" sz="3400" smtClean="0"/>
              <a:t>(g(n)) se </a:t>
            </a:r>
            <a:r>
              <a:rPr lang="it-IT" altLang="it-IT" sz="3400" smtClean="0">
                <a:sym typeface="Symbol" pitchFamily="18" charset="2"/>
              </a:rPr>
              <a:t> due costanti c&gt;0 e n</a:t>
            </a:r>
            <a:r>
              <a:rPr lang="it-IT" altLang="it-IT" sz="3400" baseline="-25000" smtClean="0">
                <a:sym typeface="Symbol" pitchFamily="18" charset="2"/>
              </a:rPr>
              <a:t>0</a:t>
            </a:r>
            <a:r>
              <a:rPr lang="it-IT" altLang="it-IT" sz="3400" smtClean="0">
                <a:sym typeface="Symbol" pitchFamily="18" charset="2"/>
              </a:rPr>
              <a:t>≥0 tali che </a:t>
            </a:r>
            <a:r>
              <a:rPr lang="it-IT" altLang="it-IT" sz="3400" smtClean="0">
                <a:solidFill>
                  <a:srgbClr val="FFFF00"/>
                </a:solidFill>
              </a:rPr>
              <a:t>f(n) ≥ c g(n)</a:t>
            </a:r>
            <a:r>
              <a:rPr lang="it-IT" altLang="it-IT" sz="3400" smtClean="0"/>
              <a:t> per ogni n </a:t>
            </a:r>
            <a:r>
              <a:rPr lang="it-IT" altLang="it-IT" sz="3400" smtClean="0">
                <a:sym typeface="Symbol" pitchFamily="18" charset="2"/>
              </a:rPr>
              <a:t>≥</a:t>
            </a:r>
            <a:r>
              <a:rPr lang="it-IT" altLang="it-IT" sz="3400" smtClean="0"/>
              <a:t> </a:t>
            </a:r>
            <a:r>
              <a:rPr lang="it-IT" altLang="it-IT" sz="3400" smtClean="0">
                <a:sym typeface="Symbol" pitchFamily="18" charset="2"/>
              </a:rPr>
              <a:t>n</a:t>
            </a:r>
            <a:r>
              <a:rPr lang="it-IT" altLang="it-IT" sz="3400" baseline="-25000" smtClean="0">
                <a:sym typeface="Symbol" pitchFamily="18" charset="2"/>
              </a:rPr>
              <a:t>0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Notazione asintotica </a:t>
            </a:r>
            <a:r>
              <a:rPr lang="it-IT" altLang="it-IT" sz="4000" b="1" dirty="0">
                <a:solidFill>
                  <a:srgbClr val="FFFF00"/>
                </a:solidFill>
                <a:latin typeface="Symbol" pitchFamily="18" charset="2"/>
              </a:rPr>
              <a:t>W</a:t>
            </a:r>
            <a:endParaRPr lang="it-IT" altLang="it-IT" sz="40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447800" y="2501900"/>
            <a:ext cx="6400800" cy="3810000"/>
            <a:chOff x="1056" y="1536"/>
            <a:chExt cx="4032" cy="2400"/>
          </a:xfrm>
        </p:grpSpPr>
        <p:sp>
          <p:nvSpPr>
            <p:cNvPr id="14343" name="Rectangle 5"/>
            <p:cNvSpPr>
              <a:spLocks noChangeArrowheads="1"/>
            </p:cNvSpPr>
            <p:nvPr/>
          </p:nvSpPr>
          <p:spPr bwMode="auto">
            <a:xfrm>
              <a:off x="1056" y="1536"/>
              <a:ext cx="4032" cy="2400"/>
            </a:xfrm>
            <a:prstGeom prst="rect">
              <a:avLst/>
            </a:prstGeom>
            <a:solidFill>
              <a:srgbClr val="FFF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4" name="Freeform 12"/>
            <p:cNvSpPr>
              <a:spLocks/>
            </p:cNvSpPr>
            <p:nvPr/>
          </p:nvSpPr>
          <p:spPr bwMode="auto">
            <a:xfrm>
              <a:off x="1248" y="1632"/>
              <a:ext cx="3216" cy="2016"/>
            </a:xfrm>
            <a:custGeom>
              <a:avLst/>
              <a:gdLst>
                <a:gd name="T0" fmla="*/ 0 w 3216"/>
                <a:gd name="T1" fmla="*/ 2016 h 2016"/>
                <a:gd name="T2" fmla="*/ 576 w 3216"/>
                <a:gd name="T3" fmla="*/ 1104 h 2016"/>
                <a:gd name="T4" fmla="*/ 1296 w 3216"/>
                <a:gd name="T5" fmla="*/ 720 h 2016"/>
                <a:gd name="T6" fmla="*/ 2160 w 3216"/>
                <a:gd name="T7" fmla="*/ 288 h 2016"/>
                <a:gd name="T8" fmla="*/ 3216 w 3216"/>
                <a:gd name="T9" fmla="*/ 0 h 20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16"/>
                <a:gd name="T16" fmla="*/ 0 h 2016"/>
                <a:gd name="T17" fmla="*/ 3216 w 3216"/>
                <a:gd name="T18" fmla="*/ 2016 h 20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16" h="2016">
                  <a:moveTo>
                    <a:pt x="0" y="2016"/>
                  </a:moveTo>
                  <a:cubicBezTo>
                    <a:pt x="180" y="1668"/>
                    <a:pt x="360" y="1320"/>
                    <a:pt x="576" y="1104"/>
                  </a:cubicBezTo>
                  <a:cubicBezTo>
                    <a:pt x="792" y="888"/>
                    <a:pt x="1032" y="855"/>
                    <a:pt x="1296" y="720"/>
                  </a:cubicBezTo>
                  <a:cubicBezTo>
                    <a:pt x="1559" y="584"/>
                    <a:pt x="1840" y="407"/>
                    <a:pt x="2160" y="288"/>
                  </a:cubicBezTo>
                  <a:cubicBezTo>
                    <a:pt x="2479" y="168"/>
                    <a:pt x="2847" y="84"/>
                    <a:pt x="3216" y="0"/>
                  </a:cubicBezTo>
                </a:path>
              </a:pathLst>
            </a:custGeom>
            <a:noFill/>
            <a:ln w="5715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5" name="Line 13"/>
            <p:cNvSpPr>
              <a:spLocks noChangeShapeType="1"/>
            </p:cNvSpPr>
            <p:nvPr/>
          </p:nvSpPr>
          <p:spPr bwMode="auto">
            <a:xfrm>
              <a:off x="2544" y="2352"/>
              <a:ext cx="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6" name="Freeform 11"/>
            <p:cNvSpPr>
              <a:spLocks/>
            </p:cNvSpPr>
            <p:nvPr/>
          </p:nvSpPr>
          <p:spPr bwMode="auto">
            <a:xfrm>
              <a:off x="1248" y="2072"/>
              <a:ext cx="3216" cy="1576"/>
            </a:xfrm>
            <a:custGeom>
              <a:avLst/>
              <a:gdLst>
                <a:gd name="T0" fmla="*/ 0 w 3216"/>
                <a:gd name="T1" fmla="*/ 1576 h 1576"/>
                <a:gd name="T2" fmla="*/ 192 w 3216"/>
                <a:gd name="T3" fmla="*/ 904 h 1576"/>
                <a:gd name="T4" fmla="*/ 672 w 3216"/>
                <a:gd name="T5" fmla="*/ 1000 h 1576"/>
                <a:gd name="T6" fmla="*/ 912 w 3216"/>
                <a:gd name="T7" fmla="*/ 520 h 1576"/>
                <a:gd name="T8" fmla="*/ 1296 w 3216"/>
                <a:gd name="T9" fmla="*/ 280 h 1576"/>
                <a:gd name="T10" fmla="*/ 2208 w 3216"/>
                <a:gd name="T11" fmla="*/ 40 h 1576"/>
                <a:gd name="T12" fmla="*/ 3216 w 3216"/>
                <a:gd name="T13" fmla="*/ 40 h 1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16"/>
                <a:gd name="T22" fmla="*/ 0 h 1576"/>
                <a:gd name="T23" fmla="*/ 3216 w 3216"/>
                <a:gd name="T24" fmla="*/ 1576 h 1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16" h="1576">
                  <a:moveTo>
                    <a:pt x="0" y="1576"/>
                  </a:moveTo>
                  <a:cubicBezTo>
                    <a:pt x="40" y="1287"/>
                    <a:pt x="80" y="999"/>
                    <a:pt x="192" y="904"/>
                  </a:cubicBezTo>
                  <a:cubicBezTo>
                    <a:pt x="303" y="808"/>
                    <a:pt x="552" y="1063"/>
                    <a:pt x="672" y="1000"/>
                  </a:cubicBezTo>
                  <a:cubicBezTo>
                    <a:pt x="791" y="936"/>
                    <a:pt x="808" y="640"/>
                    <a:pt x="912" y="520"/>
                  </a:cubicBezTo>
                  <a:cubicBezTo>
                    <a:pt x="1016" y="400"/>
                    <a:pt x="1080" y="359"/>
                    <a:pt x="1296" y="280"/>
                  </a:cubicBezTo>
                  <a:cubicBezTo>
                    <a:pt x="1511" y="200"/>
                    <a:pt x="1888" y="79"/>
                    <a:pt x="2208" y="40"/>
                  </a:cubicBezTo>
                  <a:cubicBezTo>
                    <a:pt x="2527" y="0"/>
                    <a:pt x="2871" y="20"/>
                    <a:pt x="3216" y="40"/>
                  </a:cubicBezTo>
                </a:path>
              </a:pathLst>
            </a:custGeom>
            <a:noFill/>
            <a:ln w="571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47" name="Rectangle 14"/>
            <p:cNvSpPr>
              <a:spLocks noChangeArrowheads="1"/>
            </p:cNvSpPr>
            <p:nvPr/>
          </p:nvSpPr>
          <p:spPr bwMode="auto">
            <a:xfrm>
              <a:off x="2448" y="3600"/>
              <a:ext cx="28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n</a:t>
              </a:r>
              <a:r>
                <a:rPr lang="it-IT" altLang="it-IT" sz="2600" i="1" baseline="-25000"/>
                <a:t>0</a:t>
              </a:r>
            </a:p>
          </p:txBody>
        </p:sp>
        <p:sp>
          <p:nvSpPr>
            <p:cNvPr id="14348" name="Rectangle 15"/>
            <p:cNvSpPr>
              <a:spLocks noChangeArrowheads="1"/>
            </p:cNvSpPr>
            <p:nvPr/>
          </p:nvSpPr>
          <p:spPr bwMode="auto">
            <a:xfrm>
              <a:off x="4436" y="3628"/>
              <a:ext cx="22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n</a:t>
              </a:r>
              <a:endParaRPr lang="it-IT" altLang="it-IT" sz="2600" i="1" baseline="-25000"/>
            </a:p>
          </p:txBody>
        </p:sp>
        <p:sp>
          <p:nvSpPr>
            <p:cNvPr id="14349" name="Rectangle 16"/>
            <p:cNvSpPr>
              <a:spLocks noChangeArrowheads="1"/>
            </p:cNvSpPr>
            <p:nvPr/>
          </p:nvSpPr>
          <p:spPr bwMode="auto">
            <a:xfrm>
              <a:off x="1440" y="1680"/>
              <a:ext cx="13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f(n) = </a:t>
              </a:r>
              <a:r>
                <a:rPr lang="it-IT" altLang="it-IT" sz="2600" i="1">
                  <a:latin typeface="Symbol" pitchFamily="18" charset="2"/>
                </a:rPr>
                <a:t>W</a:t>
              </a:r>
              <a:r>
                <a:rPr lang="it-IT" altLang="it-IT" sz="2600" i="1"/>
                <a:t>(</a:t>
              </a:r>
              <a:r>
                <a:rPr lang="it-IT" altLang="it-IT" sz="800" i="1"/>
                <a:t> </a:t>
              </a:r>
              <a:r>
                <a:rPr lang="it-IT" altLang="it-IT" sz="2600" i="1"/>
                <a:t>g(n)</a:t>
              </a:r>
              <a:r>
                <a:rPr lang="it-IT" altLang="it-IT" sz="800" i="1"/>
                <a:t> </a:t>
              </a:r>
              <a:r>
                <a:rPr lang="it-IT" altLang="it-IT" sz="2600" i="1"/>
                <a:t>)</a:t>
              </a:r>
            </a:p>
          </p:txBody>
        </p:sp>
        <p:sp>
          <p:nvSpPr>
            <p:cNvPr id="14350" name="Rectangle 17"/>
            <p:cNvSpPr>
              <a:spLocks noChangeArrowheads="1"/>
            </p:cNvSpPr>
            <p:nvPr/>
          </p:nvSpPr>
          <p:spPr bwMode="auto">
            <a:xfrm>
              <a:off x="4528" y="1536"/>
              <a:ext cx="41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f(n)</a:t>
              </a:r>
            </a:p>
          </p:txBody>
        </p:sp>
        <p:sp>
          <p:nvSpPr>
            <p:cNvPr id="14351" name="Rectangle 18"/>
            <p:cNvSpPr>
              <a:spLocks noChangeArrowheads="1"/>
            </p:cNvSpPr>
            <p:nvPr/>
          </p:nvSpPr>
          <p:spPr bwMode="auto">
            <a:xfrm>
              <a:off x="4483" y="2016"/>
              <a:ext cx="58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c</a:t>
              </a:r>
              <a:r>
                <a:rPr lang="it-IT" altLang="it-IT" sz="1600" i="1"/>
                <a:t> </a:t>
              </a:r>
              <a:r>
                <a:rPr lang="it-IT" altLang="it-IT" sz="2600" i="1"/>
                <a:t>g(n)</a:t>
              </a:r>
            </a:p>
          </p:txBody>
        </p:sp>
        <p:sp>
          <p:nvSpPr>
            <p:cNvPr id="14352" name="Line 7"/>
            <p:cNvSpPr>
              <a:spLocks noChangeShapeType="1"/>
            </p:cNvSpPr>
            <p:nvPr/>
          </p:nvSpPr>
          <p:spPr bwMode="auto">
            <a:xfrm flipV="1">
              <a:off x="1248" y="1632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53" name="Line 8"/>
            <p:cNvSpPr>
              <a:spLocks noChangeShapeType="1"/>
            </p:cNvSpPr>
            <p:nvPr/>
          </p:nvSpPr>
          <p:spPr bwMode="auto">
            <a:xfrm>
              <a:off x="1248" y="3648"/>
              <a:ext cx="3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49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4445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dirty="0" err="1" smtClean="0">
                <a:solidFill>
                  <a:srgbClr val="FFFF00"/>
                </a:solidFill>
              </a:rPr>
              <a:t>Esempi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58888"/>
            <a:ext cx="8640762" cy="41148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Sia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f(n) = 2n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- 5n</a:t>
            </a:r>
            <a:r>
              <a:rPr lang="en-US" sz="2800" dirty="0" smtClean="0"/>
              <a:t>; </a:t>
            </a:r>
            <a:r>
              <a:rPr lang="en-US" sz="2800" dirty="0" err="1" smtClean="0"/>
              <a:t>vogliamo</a:t>
            </a:r>
            <a:r>
              <a:rPr lang="en-US" sz="2800" dirty="0" smtClean="0"/>
              <a:t> </a:t>
            </a:r>
            <a:r>
              <a:rPr lang="en-US" sz="2800" dirty="0" err="1" smtClean="0"/>
              <a:t>dimostrare</a:t>
            </a:r>
            <a:r>
              <a:rPr lang="en-US" sz="2800" dirty="0" smtClean="0"/>
              <a:t> </a:t>
            </a:r>
            <a:r>
              <a:rPr lang="en-US" sz="2800" dirty="0" err="1" smtClean="0"/>
              <a:t>che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f(n)=</a:t>
            </a:r>
            <a:r>
              <a:rPr lang="it-IT" altLang="it-IT" sz="2800" dirty="0" smtClean="0">
                <a:solidFill>
                  <a:srgbClr val="FFFF00"/>
                </a:solidFill>
                <a:latin typeface="Symbol" pitchFamily="18" charset="2"/>
              </a:rPr>
              <a:t> W</a:t>
            </a:r>
            <a:r>
              <a:rPr lang="en-US" sz="2800" dirty="0" smtClean="0">
                <a:solidFill>
                  <a:srgbClr val="FFFF00"/>
                </a:solidFill>
              </a:rPr>
              <a:t>(n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)</a:t>
            </a:r>
            <a:r>
              <a:rPr lang="en-US" sz="280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f(n)/n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= (2n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- 5n)/n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2 - 5/n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		ma 2 - 5/n ≥ 1 per n ≥ 5 </a:t>
            </a:r>
          </a:p>
          <a:p>
            <a:pPr eaLnBrk="1" hangingPunct="1">
              <a:buFontTx/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 err="1" smtClean="0"/>
              <a:t>quindi</a:t>
            </a:r>
            <a:r>
              <a:rPr lang="en-US" sz="2800" dirty="0" smtClean="0"/>
              <a:t> </a:t>
            </a:r>
            <a:r>
              <a:rPr lang="en-US" sz="2800" dirty="0" err="1" smtClean="0"/>
              <a:t>basta</a:t>
            </a:r>
            <a:r>
              <a:rPr lang="en-US" sz="2800" dirty="0" smtClean="0"/>
              <a:t> </a:t>
            </a:r>
            <a:r>
              <a:rPr lang="en-US" sz="2800" dirty="0" err="1" smtClean="0"/>
              <a:t>scegliere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c=1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99CC"/>
                </a:solidFill>
              </a:rPr>
              <a:t>n</a:t>
            </a:r>
            <a:r>
              <a:rPr lang="en-US" sz="2800" baseline="-25000" dirty="0" smtClean="0">
                <a:solidFill>
                  <a:srgbClr val="FF99CC"/>
                </a:solidFill>
              </a:rPr>
              <a:t>0</a:t>
            </a:r>
            <a:r>
              <a:rPr lang="en-US" sz="2800" dirty="0" smtClean="0">
                <a:solidFill>
                  <a:srgbClr val="FF99CC"/>
                </a:solidFill>
              </a:rPr>
              <a:t>=5 </a:t>
            </a:r>
            <a:r>
              <a:rPr lang="en-US" sz="2800" dirty="0" smtClean="0"/>
              <a:t>e </a:t>
            </a:r>
            <a:r>
              <a:rPr lang="it-IT" sz="2800" dirty="0" smtClean="0">
                <a:sym typeface="Symbol" pitchFamily="18" charset="2"/>
              </a:rPr>
              <a:t>avremo che </a:t>
            </a:r>
          </a:p>
          <a:p>
            <a:pPr eaLnBrk="1" hangingPunct="1">
              <a:buFontTx/>
              <a:buNone/>
            </a:pP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	</a:t>
            </a:r>
            <a:r>
              <a:rPr lang="it-IT" sz="2800" dirty="0" smtClean="0">
                <a:solidFill>
                  <a:srgbClr val="FFFF00"/>
                </a:solidFill>
                <a:sym typeface="Symbol" pitchFamily="18" charset="2"/>
              </a:rPr>
              <a:t>		</a:t>
            </a:r>
            <a:r>
              <a:rPr lang="en-US" sz="2800" dirty="0" smtClean="0">
                <a:solidFill>
                  <a:srgbClr val="FFFF00"/>
                </a:solidFill>
              </a:rPr>
              <a:t>2n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- 5n </a:t>
            </a:r>
            <a:r>
              <a:rPr lang="en-US" sz="2800" dirty="0" smtClean="0">
                <a:solidFill>
                  <a:srgbClr val="FFFF00"/>
                </a:solidFill>
                <a:latin typeface="Times" pitchFamily="18" charset="0"/>
                <a:ea typeface="Times" pitchFamily="18" charset="0"/>
                <a:cs typeface="Times" pitchFamily="18" charset="0"/>
              </a:rPr>
              <a:t>≥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1</a:t>
            </a:r>
            <a:r>
              <a:rPr lang="en-US" sz="2800" dirty="0" smtClean="0">
                <a:solidFill>
                  <a:srgbClr val="FFFF00"/>
                </a:solidFill>
              </a:rPr>
              <a:t>n</a:t>
            </a:r>
            <a:r>
              <a:rPr lang="en-US" sz="2800" baseline="300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per n ≥ </a:t>
            </a:r>
            <a:r>
              <a:rPr lang="en-US" sz="2800" dirty="0" smtClean="0">
                <a:solidFill>
                  <a:srgbClr val="FF99CC"/>
                </a:solidFill>
              </a:rPr>
              <a:t>n</a:t>
            </a:r>
            <a:r>
              <a:rPr lang="en-US" sz="2800" baseline="-25000" dirty="0" smtClean="0">
                <a:solidFill>
                  <a:srgbClr val="FF99CC"/>
                </a:solidFill>
              </a:rPr>
              <a:t>0</a:t>
            </a:r>
            <a:r>
              <a:rPr lang="en-US" sz="2800" dirty="0" smtClean="0">
                <a:solidFill>
                  <a:srgbClr val="FF99CC"/>
                </a:solidFill>
              </a:rPr>
              <a:t>=5</a:t>
            </a:r>
            <a:r>
              <a:rPr lang="en-US" sz="2800" dirty="0" smtClean="0"/>
              <a:t>.</a:t>
            </a:r>
            <a:endParaRPr lang="en-US" dirty="0" smtClean="0"/>
          </a:p>
          <a:p>
            <a:pPr eaLnBrk="1" hangingPunct="1"/>
            <a:r>
              <a:rPr lang="en-US" sz="2800" dirty="0" smtClean="0"/>
              <a:t>f(n) = </a:t>
            </a:r>
            <a:r>
              <a:rPr lang="it-IT" altLang="it-IT" sz="2800" dirty="0" smtClean="0">
                <a:latin typeface="Symbol" pitchFamily="18" charset="2"/>
              </a:rPr>
              <a:t>W</a:t>
            </a:r>
            <a:r>
              <a:rPr lang="en-US" sz="2800" dirty="0" smtClean="0"/>
              <a:t>(n)                  (c=1, n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=2)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f(n) =</a:t>
            </a:r>
            <a:r>
              <a:rPr lang="it-IT" altLang="it-IT" sz="2800" dirty="0" smtClean="0">
                <a:latin typeface="Symbol" pitchFamily="18" charset="2"/>
              </a:rPr>
              <a:t> W</a:t>
            </a:r>
            <a:r>
              <a:rPr lang="en-US" sz="2800" dirty="0" smtClean="0"/>
              <a:t>(log n)              (c=1, n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=2)</a:t>
            </a:r>
            <a:endParaRPr lang="en-US" sz="2800" dirty="0" smtClean="0">
              <a:sym typeface="Symbol" pitchFamily="18" charset="2"/>
            </a:endParaRPr>
          </a:p>
          <a:p>
            <a:pPr eaLnBrk="1" hangingPunct="1"/>
            <a:r>
              <a:rPr lang="en-US" sz="2800" dirty="0" err="1" smtClean="0"/>
              <a:t>Invece</a:t>
            </a:r>
            <a:r>
              <a:rPr lang="en-US" sz="2800" dirty="0" smtClean="0"/>
              <a:t>, f(n) </a:t>
            </a:r>
            <a:r>
              <a:rPr lang="en-US" sz="2800" dirty="0" smtClean="0">
                <a:sym typeface="Symbol" pitchFamily="18" charset="2"/>
              </a:rPr>
              <a:t> (n</a:t>
            </a:r>
            <a:r>
              <a:rPr lang="en-US" sz="2800" baseline="30000" dirty="0" smtClean="0">
                <a:sym typeface="Symbol" pitchFamily="18" charset="2"/>
              </a:rPr>
              <a:t>3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330200" y="1628800"/>
            <a:ext cx="8562975" cy="4176713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solidFill>
                <a:schemeClr val="bg1"/>
              </a:solidFill>
            </a:endParaRP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588963" y="487363"/>
            <a:ext cx="83042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it-IT" sz="4000" dirty="0">
                <a:solidFill>
                  <a:srgbClr val="FFFF00"/>
                </a:solidFill>
                <a:latin typeface="+mn-lt"/>
              </a:rPr>
              <a:t>Legame con il concetto di limite</a:t>
            </a:r>
          </a:p>
          <a:p>
            <a:pPr>
              <a:defRPr/>
            </a:pPr>
            <a:endParaRPr lang="it-IT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defRPr/>
            </a:pP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</p:txBody>
      </p:sp>
      <p:graphicFrame>
        <p:nvGraphicFramePr>
          <p:cNvPr id="218115" name="Object 3"/>
          <p:cNvGraphicFramePr>
            <a:graphicFrameLocks noChangeAspect="1"/>
          </p:cNvGraphicFramePr>
          <p:nvPr/>
        </p:nvGraphicFramePr>
        <p:xfrm>
          <a:off x="434975" y="1700213"/>
          <a:ext cx="49593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zione" r:id="rId3" imgW="2336800" imgH="444500" progId="Equation.3">
                  <p:embed/>
                </p:oleObj>
              </mc:Choice>
              <mc:Fallback>
                <p:oleObj name="Equazione" r:id="rId3" imgW="2336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700213"/>
                        <a:ext cx="49593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623888" y="3213100"/>
          <a:ext cx="491648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zione" r:id="rId5" imgW="2336800" imgH="444500" progId="Equation.3">
                  <p:embed/>
                </p:oleObj>
              </mc:Choice>
              <mc:Fallback>
                <p:oleObj name="Equazione" r:id="rId5" imgW="2336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3213100"/>
                        <a:ext cx="4916487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8117" name="Line 5"/>
          <p:cNvSpPr>
            <a:spLocks noChangeShapeType="1"/>
          </p:cNvSpPr>
          <p:nvPr/>
        </p:nvSpPr>
        <p:spPr bwMode="auto">
          <a:xfrm flipH="1">
            <a:off x="2700338" y="3284538"/>
            <a:ext cx="304800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218118" name="Object 6"/>
          <p:cNvGraphicFramePr>
            <a:graphicFrameLocks noChangeAspect="1"/>
          </p:cNvGraphicFramePr>
          <p:nvPr/>
        </p:nvGraphicFramePr>
        <p:xfrm>
          <a:off x="512763" y="4652963"/>
          <a:ext cx="58134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zione" r:id="rId7" imgW="3251200" imgH="444500" progId="Equation.3">
                  <p:embed/>
                </p:oleObj>
              </mc:Choice>
              <mc:Fallback>
                <p:oleObj name="Equazione" r:id="rId7" imgW="32512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4652963"/>
                        <a:ext cx="58134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8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26" grpId="0" animBg="1"/>
      <p:bldP spid="2181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3400" smtClean="0"/>
              <a:t>f(n) = </a:t>
            </a:r>
            <a:r>
              <a:rPr lang="it-IT" altLang="it-IT" sz="3400" smtClean="0">
                <a:latin typeface="Symbol" pitchFamily="18" charset="2"/>
              </a:rPr>
              <a:t>Q</a:t>
            </a:r>
            <a:r>
              <a:rPr lang="it-IT" altLang="it-IT" sz="3400" smtClean="0"/>
              <a:t>(g(n)) se </a:t>
            </a:r>
            <a:r>
              <a:rPr lang="it-IT" altLang="it-IT" sz="3400" smtClean="0">
                <a:sym typeface="Symbol" pitchFamily="18" charset="2"/>
              </a:rPr>
              <a:t> tre costanti c</a:t>
            </a:r>
            <a:r>
              <a:rPr lang="it-IT" altLang="it-IT" sz="3400" baseline="-25000" smtClean="0">
                <a:sym typeface="Symbol" pitchFamily="18" charset="2"/>
              </a:rPr>
              <a:t>1</a:t>
            </a:r>
            <a:r>
              <a:rPr lang="it-IT" altLang="it-IT" sz="3400" smtClean="0">
                <a:sym typeface="Symbol" pitchFamily="18" charset="2"/>
              </a:rPr>
              <a:t>,c</a:t>
            </a:r>
            <a:r>
              <a:rPr lang="it-IT" altLang="it-IT" sz="3400" baseline="-25000" smtClean="0">
                <a:sym typeface="Symbol" pitchFamily="18" charset="2"/>
              </a:rPr>
              <a:t>2</a:t>
            </a:r>
            <a:r>
              <a:rPr lang="it-IT" altLang="it-IT" sz="3400" smtClean="0">
                <a:sym typeface="Symbol" pitchFamily="18" charset="2"/>
              </a:rPr>
              <a:t>&gt;0 e n</a:t>
            </a:r>
            <a:r>
              <a:rPr lang="it-IT" altLang="it-IT" sz="3400" baseline="-25000" smtClean="0">
                <a:sym typeface="Symbol" pitchFamily="18" charset="2"/>
              </a:rPr>
              <a:t>0</a:t>
            </a:r>
            <a:r>
              <a:rPr lang="it-IT" altLang="it-IT" sz="3400" smtClean="0">
                <a:sym typeface="Symbol" pitchFamily="18" charset="2"/>
              </a:rPr>
              <a:t>≥0 tali che </a:t>
            </a:r>
            <a:r>
              <a:rPr lang="it-IT" altLang="it-IT" sz="3400" smtClean="0">
                <a:solidFill>
                  <a:srgbClr val="FFFF00"/>
                </a:solidFill>
                <a:sym typeface="Symbol" pitchFamily="18" charset="2"/>
              </a:rPr>
              <a:t>c</a:t>
            </a:r>
            <a:r>
              <a:rPr lang="it-IT" altLang="it-IT" sz="3400" baseline="-25000" smtClean="0">
                <a:solidFill>
                  <a:srgbClr val="FFFF00"/>
                </a:solidFill>
                <a:sym typeface="Symbol" pitchFamily="18" charset="2"/>
              </a:rPr>
              <a:t>1</a:t>
            </a:r>
            <a:r>
              <a:rPr lang="it-IT" altLang="it-IT" sz="3400" smtClean="0">
                <a:solidFill>
                  <a:srgbClr val="FFFF00"/>
                </a:solidFill>
              </a:rPr>
              <a:t> g(n)</a:t>
            </a:r>
            <a:r>
              <a:rPr lang="it-IT" altLang="it-IT" sz="3400" smtClean="0"/>
              <a:t> </a:t>
            </a:r>
            <a:r>
              <a:rPr lang="it-IT" altLang="it-IT" sz="3400" smtClean="0">
                <a:solidFill>
                  <a:srgbClr val="FFFF00"/>
                </a:solidFill>
              </a:rPr>
              <a:t>≤</a:t>
            </a:r>
            <a:r>
              <a:rPr lang="it-IT" altLang="it-IT" sz="3400" smtClean="0"/>
              <a:t> </a:t>
            </a:r>
            <a:r>
              <a:rPr lang="it-IT" altLang="it-IT" sz="3400" smtClean="0">
                <a:solidFill>
                  <a:srgbClr val="FFFF00"/>
                </a:solidFill>
              </a:rPr>
              <a:t>f(n) ≤ </a:t>
            </a:r>
            <a:r>
              <a:rPr lang="it-IT" altLang="it-IT" sz="3400" smtClean="0">
                <a:solidFill>
                  <a:srgbClr val="FFFF00"/>
                </a:solidFill>
                <a:sym typeface="Symbol" pitchFamily="18" charset="2"/>
              </a:rPr>
              <a:t>c</a:t>
            </a:r>
            <a:r>
              <a:rPr lang="it-IT" altLang="it-IT" sz="3400" baseline="-25000" smtClean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altLang="it-IT" sz="3400" smtClean="0">
                <a:solidFill>
                  <a:srgbClr val="FFFF00"/>
                </a:solidFill>
              </a:rPr>
              <a:t> g(n)</a:t>
            </a:r>
            <a:r>
              <a:rPr lang="it-IT" altLang="it-IT" sz="3400" smtClean="0"/>
              <a:t> per ogni n </a:t>
            </a:r>
            <a:r>
              <a:rPr lang="it-IT" altLang="it-IT" sz="3400" smtClean="0">
                <a:sym typeface="Symbol" pitchFamily="18" charset="2"/>
              </a:rPr>
              <a:t>≥</a:t>
            </a:r>
            <a:r>
              <a:rPr lang="it-IT" altLang="it-IT" sz="3400" smtClean="0"/>
              <a:t> </a:t>
            </a:r>
            <a:r>
              <a:rPr lang="it-IT" altLang="it-IT" sz="3400" smtClean="0">
                <a:sym typeface="Symbol" pitchFamily="18" charset="2"/>
              </a:rPr>
              <a:t>n</a:t>
            </a:r>
            <a:r>
              <a:rPr lang="it-IT" altLang="it-IT" sz="3400" baseline="-25000" smtClean="0">
                <a:sym typeface="Symbol" pitchFamily="18" charset="2"/>
              </a:rPr>
              <a:t>0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Notazione asintotica </a:t>
            </a:r>
            <a:r>
              <a:rPr lang="it-IT" altLang="it-IT" sz="4000" b="1" dirty="0">
                <a:solidFill>
                  <a:srgbClr val="FFFF00"/>
                </a:solidFill>
                <a:latin typeface="Symbol" pitchFamily="18" charset="2"/>
              </a:rPr>
              <a:t>Q</a:t>
            </a:r>
            <a:endParaRPr lang="it-IT" altLang="it-IT" sz="40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295400" y="2501900"/>
            <a:ext cx="6629400" cy="3848100"/>
            <a:chOff x="1056" y="1576"/>
            <a:chExt cx="4176" cy="2424"/>
          </a:xfrm>
        </p:grpSpPr>
        <p:sp>
          <p:nvSpPr>
            <p:cNvPr id="18439" name="Rectangle 8"/>
            <p:cNvSpPr>
              <a:spLocks noChangeArrowheads="1"/>
            </p:cNvSpPr>
            <p:nvPr/>
          </p:nvSpPr>
          <p:spPr bwMode="auto">
            <a:xfrm>
              <a:off x="1056" y="1576"/>
              <a:ext cx="4176" cy="2400"/>
            </a:xfrm>
            <a:prstGeom prst="rect">
              <a:avLst/>
            </a:prstGeom>
            <a:solidFill>
              <a:srgbClr val="FFF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1248" y="2280"/>
              <a:ext cx="3216" cy="1432"/>
            </a:xfrm>
            <a:custGeom>
              <a:avLst/>
              <a:gdLst>
                <a:gd name="T0" fmla="*/ 0 w 3216"/>
                <a:gd name="T1" fmla="*/ 412 h 1576"/>
                <a:gd name="T2" fmla="*/ 192 w 3216"/>
                <a:gd name="T3" fmla="*/ 236 h 1576"/>
                <a:gd name="T4" fmla="*/ 672 w 3216"/>
                <a:gd name="T5" fmla="*/ 262 h 1576"/>
                <a:gd name="T6" fmla="*/ 912 w 3216"/>
                <a:gd name="T7" fmla="*/ 136 h 1576"/>
                <a:gd name="T8" fmla="*/ 1296 w 3216"/>
                <a:gd name="T9" fmla="*/ 74 h 1576"/>
                <a:gd name="T10" fmla="*/ 2208 w 3216"/>
                <a:gd name="T11" fmla="*/ 11 h 1576"/>
                <a:gd name="T12" fmla="*/ 3216 w 3216"/>
                <a:gd name="T13" fmla="*/ 11 h 1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16"/>
                <a:gd name="T22" fmla="*/ 0 h 1576"/>
                <a:gd name="T23" fmla="*/ 3216 w 3216"/>
                <a:gd name="T24" fmla="*/ 1576 h 1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16" h="1576">
                  <a:moveTo>
                    <a:pt x="0" y="1576"/>
                  </a:moveTo>
                  <a:cubicBezTo>
                    <a:pt x="40" y="1287"/>
                    <a:pt x="80" y="999"/>
                    <a:pt x="192" y="904"/>
                  </a:cubicBezTo>
                  <a:cubicBezTo>
                    <a:pt x="303" y="808"/>
                    <a:pt x="552" y="1063"/>
                    <a:pt x="672" y="1000"/>
                  </a:cubicBezTo>
                  <a:cubicBezTo>
                    <a:pt x="791" y="936"/>
                    <a:pt x="808" y="640"/>
                    <a:pt x="912" y="520"/>
                  </a:cubicBezTo>
                  <a:cubicBezTo>
                    <a:pt x="1016" y="400"/>
                    <a:pt x="1080" y="359"/>
                    <a:pt x="1296" y="280"/>
                  </a:cubicBezTo>
                  <a:cubicBezTo>
                    <a:pt x="1511" y="200"/>
                    <a:pt x="1888" y="79"/>
                    <a:pt x="2208" y="40"/>
                  </a:cubicBezTo>
                  <a:cubicBezTo>
                    <a:pt x="2527" y="0"/>
                    <a:pt x="2871" y="20"/>
                    <a:pt x="3216" y="40"/>
                  </a:cubicBezTo>
                </a:path>
              </a:pathLst>
            </a:custGeom>
            <a:noFill/>
            <a:ln w="57150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1" name="Rectangle 12"/>
            <p:cNvSpPr>
              <a:spLocks noChangeArrowheads="1"/>
            </p:cNvSpPr>
            <p:nvPr/>
          </p:nvSpPr>
          <p:spPr bwMode="auto">
            <a:xfrm>
              <a:off x="2016" y="3664"/>
              <a:ext cx="28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n</a:t>
              </a:r>
              <a:r>
                <a:rPr lang="it-IT" altLang="it-IT" sz="2600" i="1" baseline="-25000"/>
                <a:t>0</a:t>
              </a:r>
            </a:p>
          </p:txBody>
        </p:sp>
        <p:sp>
          <p:nvSpPr>
            <p:cNvPr id="18442" name="Rectangle 13"/>
            <p:cNvSpPr>
              <a:spLocks noChangeArrowheads="1"/>
            </p:cNvSpPr>
            <p:nvPr/>
          </p:nvSpPr>
          <p:spPr bwMode="auto">
            <a:xfrm>
              <a:off x="4436" y="3692"/>
              <a:ext cx="22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n</a:t>
              </a:r>
              <a:endParaRPr lang="it-IT" altLang="it-IT" sz="2600" i="1" baseline="-25000"/>
            </a:p>
          </p:txBody>
        </p:sp>
        <p:sp>
          <p:nvSpPr>
            <p:cNvPr id="18443" name="Rectangle 14"/>
            <p:cNvSpPr>
              <a:spLocks noChangeArrowheads="1"/>
            </p:cNvSpPr>
            <p:nvPr/>
          </p:nvSpPr>
          <p:spPr bwMode="auto">
            <a:xfrm>
              <a:off x="1408" y="1656"/>
              <a:ext cx="133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f(n) = </a:t>
              </a:r>
              <a:r>
                <a:rPr lang="it-IT" altLang="it-IT" sz="2600" i="1">
                  <a:latin typeface="Symbol" pitchFamily="18" charset="2"/>
                </a:rPr>
                <a:t>Q</a:t>
              </a:r>
              <a:r>
                <a:rPr lang="it-IT" altLang="it-IT" sz="2600" i="1"/>
                <a:t>(</a:t>
              </a:r>
              <a:r>
                <a:rPr lang="it-IT" altLang="it-IT" sz="800" i="1"/>
                <a:t> </a:t>
              </a:r>
              <a:r>
                <a:rPr lang="it-IT" altLang="it-IT" sz="2600" i="1"/>
                <a:t>g(n)</a:t>
              </a:r>
              <a:r>
                <a:rPr lang="it-IT" altLang="it-IT" sz="800" i="1"/>
                <a:t> </a:t>
              </a:r>
              <a:r>
                <a:rPr lang="it-IT" altLang="it-IT" sz="2600" i="1"/>
                <a:t>)</a:t>
              </a:r>
            </a:p>
          </p:txBody>
        </p:sp>
        <p:sp>
          <p:nvSpPr>
            <p:cNvPr id="18444" name="Rectangle 15"/>
            <p:cNvSpPr>
              <a:spLocks noChangeArrowheads="1"/>
            </p:cNvSpPr>
            <p:nvPr/>
          </p:nvSpPr>
          <p:spPr bwMode="auto">
            <a:xfrm>
              <a:off x="4528" y="1900"/>
              <a:ext cx="41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f(n)</a:t>
              </a:r>
            </a:p>
          </p:txBody>
        </p:sp>
        <p:sp>
          <p:nvSpPr>
            <p:cNvPr id="18445" name="Rectangle 16"/>
            <p:cNvSpPr>
              <a:spLocks noChangeArrowheads="1"/>
            </p:cNvSpPr>
            <p:nvPr/>
          </p:nvSpPr>
          <p:spPr bwMode="auto">
            <a:xfrm>
              <a:off x="4482" y="2188"/>
              <a:ext cx="65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c</a:t>
              </a:r>
              <a:r>
                <a:rPr lang="it-IT" altLang="it-IT" sz="2600" i="1" baseline="-25000"/>
                <a:t>1</a:t>
              </a:r>
              <a:r>
                <a:rPr lang="it-IT" altLang="it-IT" sz="1400" i="1"/>
                <a:t> </a:t>
              </a:r>
              <a:r>
                <a:rPr lang="it-IT" altLang="it-IT" sz="2600" i="1"/>
                <a:t>g(n)</a:t>
              </a:r>
            </a:p>
          </p:txBody>
        </p:sp>
        <p:sp>
          <p:nvSpPr>
            <p:cNvPr id="18446" name="Line 17"/>
            <p:cNvSpPr>
              <a:spLocks noChangeShapeType="1"/>
            </p:cNvSpPr>
            <p:nvPr/>
          </p:nvSpPr>
          <p:spPr bwMode="auto">
            <a:xfrm flipV="1">
              <a:off x="1248" y="1696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7" name="Line 18"/>
            <p:cNvSpPr>
              <a:spLocks noChangeShapeType="1"/>
            </p:cNvSpPr>
            <p:nvPr/>
          </p:nvSpPr>
          <p:spPr bwMode="auto">
            <a:xfrm>
              <a:off x="1248" y="3712"/>
              <a:ext cx="3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8" name="Freeform 19"/>
            <p:cNvSpPr>
              <a:spLocks/>
            </p:cNvSpPr>
            <p:nvPr/>
          </p:nvSpPr>
          <p:spPr bwMode="auto">
            <a:xfrm>
              <a:off x="1248" y="1704"/>
              <a:ext cx="3264" cy="1968"/>
            </a:xfrm>
            <a:custGeom>
              <a:avLst/>
              <a:gdLst>
                <a:gd name="T0" fmla="*/ 0 w 3216"/>
                <a:gd name="T1" fmla="*/ 35325 h 1576"/>
                <a:gd name="T2" fmla="*/ 234 w 3216"/>
                <a:gd name="T3" fmla="*/ 20274 h 1576"/>
                <a:gd name="T4" fmla="*/ 826 w 3216"/>
                <a:gd name="T5" fmla="*/ 22427 h 1576"/>
                <a:gd name="T6" fmla="*/ 1123 w 3216"/>
                <a:gd name="T7" fmla="*/ 11634 h 1576"/>
                <a:gd name="T8" fmla="*/ 1594 w 3216"/>
                <a:gd name="T9" fmla="*/ 6295 h 1576"/>
                <a:gd name="T10" fmla="*/ 2716 w 3216"/>
                <a:gd name="T11" fmla="*/ 888 h 1576"/>
                <a:gd name="T12" fmla="*/ 3956 w 3216"/>
                <a:gd name="T13" fmla="*/ 888 h 15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16"/>
                <a:gd name="T22" fmla="*/ 0 h 1576"/>
                <a:gd name="T23" fmla="*/ 3216 w 3216"/>
                <a:gd name="T24" fmla="*/ 1576 h 15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16" h="1576">
                  <a:moveTo>
                    <a:pt x="0" y="1576"/>
                  </a:moveTo>
                  <a:cubicBezTo>
                    <a:pt x="40" y="1287"/>
                    <a:pt x="80" y="999"/>
                    <a:pt x="192" y="904"/>
                  </a:cubicBezTo>
                  <a:cubicBezTo>
                    <a:pt x="303" y="808"/>
                    <a:pt x="552" y="1063"/>
                    <a:pt x="672" y="1000"/>
                  </a:cubicBezTo>
                  <a:cubicBezTo>
                    <a:pt x="791" y="936"/>
                    <a:pt x="808" y="640"/>
                    <a:pt x="912" y="520"/>
                  </a:cubicBezTo>
                  <a:cubicBezTo>
                    <a:pt x="1016" y="400"/>
                    <a:pt x="1080" y="359"/>
                    <a:pt x="1296" y="280"/>
                  </a:cubicBezTo>
                  <a:cubicBezTo>
                    <a:pt x="1511" y="200"/>
                    <a:pt x="1888" y="79"/>
                    <a:pt x="2208" y="40"/>
                  </a:cubicBezTo>
                  <a:cubicBezTo>
                    <a:pt x="2527" y="0"/>
                    <a:pt x="2871" y="20"/>
                    <a:pt x="3216" y="40"/>
                  </a:cubicBezTo>
                </a:path>
              </a:pathLst>
            </a:custGeom>
            <a:noFill/>
            <a:ln w="57150" cap="flat" cmpd="sng">
              <a:solidFill>
                <a:srgbClr val="00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9" name="Freeform 20"/>
            <p:cNvSpPr>
              <a:spLocks/>
            </p:cNvSpPr>
            <p:nvPr/>
          </p:nvSpPr>
          <p:spPr bwMode="auto">
            <a:xfrm>
              <a:off x="1248" y="1975"/>
              <a:ext cx="3216" cy="1745"/>
            </a:xfrm>
            <a:custGeom>
              <a:avLst/>
              <a:gdLst>
                <a:gd name="T0" fmla="*/ 0 w 3216"/>
                <a:gd name="T1" fmla="*/ 1745 h 1745"/>
                <a:gd name="T2" fmla="*/ 576 w 3216"/>
                <a:gd name="T3" fmla="*/ 929 h 1745"/>
                <a:gd name="T4" fmla="*/ 960 w 3216"/>
                <a:gd name="T5" fmla="*/ 497 h 1745"/>
                <a:gd name="T6" fmla="*/ 1392 w 3216"/>
                <a:gd name="T7" fmla="*/ 257 h 1745"/>
                <a:gd name="T8" fmla="*/ 1776 w 3216"/>
                <a:gd name="T9" fmla="*/ 113 h 1745"/>
                <a:gd name="T10" fmla="*/ 2256 w 3216"/>
                <a:gd name="T11" fmla="*/ 17 h 1745"/>
                <a:gd name="T12" fmla="*/ 2496 w 3216"/>
                <a:gd name="T13" fmla="*/ 17 h 1745"/>
                <a:gd name="T14" fmla="*/ 2976 w 3216"/>
                <a:gd name="T15" fmla="*/ 17 h 1745"/>
                <a:gd name="T16" fmla="*/ 3216 w 3216"/>
                <a:gd name="T17" fmla="*/ 17 h 174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16"/>
                <a:gd name="T28" fmla="*/ 0 h 1745"/>
                <a:gd name="T29" fmla="*/ 3216 w 3216"/>
                <a:gd name="T30" fmla="*/ 1745 h 174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16" h="1745">
                  <a:moveTo>
                    <a:pt x="0" y="1745"/>
                  </a:moveTo>
                  <a:cubicBezTo>
                    <a:pt x="208" y="1440"/>
                    <a:pt x="416" y="1136"/>
                    <a:pt x="576" y="929"/>
                  </a:cubicBezTo>
                  <a:cubicBezTo>
                    <a:pt x="735" y="721"/>
                    <a:pt x="823" y="609"/>
                    <a:pt x="960" y="497"/>
                  </a:cubicBezTo>
                  <a:cubicBezTo>
                    <a:pt x="1096" y="384"/>
                    <a:pt x="1256" y="320"/>
                    <a:pt x="1392" y="257"/>
                  </a:cubicBezTo>
                  <a:cubicBezTo>
                    <a:pt x="1527" y="193"/>
                    <a:pt x="1632" y="152"/>
                    <a:pt x="1776" y="113"/>
                  </a:cubicBezTo>
                  <a:cubicBezTo>
                    <a:pt x="1919" y="73"/>
                    <a:pt x="2135" y="33"/>
                    <a:pt x="2256" y="17"/>
                  </a:cubicBezTo>
                  <a:cubicBezTo>
                    <a:pt x="2376" y="0"/>
                    <a:pt x="2376" y="17"/>
                    <a:pt x="2496" y="17"/>
                  </a:cubicBezTo>
                  <a:cubicBezTo>
                    <a:pt x="2616" y="17"/>
                    <a:pt x="2856" y="17"/>
                    <a:pt x="2976" y="17"/>
                  </a:cubicBezTo>
                  <a:cubicBezTo>
                    <a:pt x="3096" y="17"/>
                    <a:pt x="3176" y="17"/>
                    <a:pt x="3216" y="17"/>
                  </a:cubicBezTo>
                </a:path>
              </a:pathLst>
            </a:custGeom>
            <a:noFill/>
            <a:ln w="57150" cap="flat" cmpd="sng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50" name="Rectangle 21"/>
            <p:cNvSpPr>
              <a:spLocks noChangeArrowheads="1"/>
            </p:cNvSpPr>
            <p:nvPr/>
          </p:nvSpPr>
          <p:spPr bwMode="auto">
            <a:xfrm>
              <a:off x="4487" y="1584"/>
              <a:ext cx="65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600" i="1"/>
                <a:t>c</a:t>
              </a:r>
              <a:r>
                <a:rPr lang="it-IT" altLang="it-IT" sz="2600" i="1" baseline="-25000"/>
                <a:t>2</a:t>
              </a:r>
              <a:r>
                <a:rPr lang="it-IT" altLang="it-IT" sz="1400" i="1"/>
                <a:t> </a:t>
              </a:r>
              <a:r>
                <a:rPr lang="it-IT" altLang="it-IT" sz="2600" i="1"/>
                <a:t>g(n)</a:t>
              </a:r>
            </a:p>
          </p:txBody>
        </p:sp>
        <p:sp>
          <p:nvSpPr>
            <p:cNvPr id="18451" name="Line 10"/>
            <p:cNvSpPr>
              <a:spLocks noChangeShapeType="1"/>
            </p:cNvSpPr>
            <p:nvPr/>
          </p:nvSpPr>
          <p:spPr bwMode="auto">
            <a:xfrm>
              <a:off x="2096" y="2608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50" y="404813"/>
            <a:ext cx="7772400" cy="1143000"/>
          </a:xfrm>
        </p:spPr>
        <p:txBody>
          <a:bodyPr/>
          <a:lstStyle/>
          <a:p>
            <a:pPr algn="r"/>
            <a:r>
              <a:rPr lang="it-IT" dirty="0" smtClean="0">
                <a:solidFill>
                  <a:srgbClr val="FFFF00"/>
                </a:solidFill>
              </a:rPr>
              <a:t>Relazioni tra O, </a:t>
            </a:r>
            <a:r>
              <a:rPr lang="el-GR" dirty="0" smtClean="0">
                <a:solidFill>
                  <a:srgbClr val="FFFF00"/>
                </a:solidFill>
              </a:rPr>
              <a:t>Ω</a:t>
            </a:r>
            <a:r>
              <a:rPr lang="it-IT" dirty="0" smtClean="0">
                <a:solidFill>
                  <a:srgbClr val="FFFF00"/>
                </a:solidFill>
              </a:rPr>
              <a:t> e </a:t>
            </a:r>
            <a:r>
              <a:rPr lang="el-GR" dirty="0" smtClean="0">
                <a:solidFill>
                  <a:srgbClr val="FFFF00"/>
                </a:solidFill>
              </a:rPr>
              <a:t>Θ</a:t>
            </a:r>
            <a:endParaRPr lang="it-IT" dirty="0" smtClean="0">
              <a:solidFill>
                <a:srgbClr val="FFFF0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444750" y="1684338"/>
            <a:ext cx="4648200" cy="160020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579688" y="1943100"/>
          <a:ext cx="4303712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3" imgW="2286000" imgH="228600" progId="Equation.3">
                  <p:embed/>
                </p:oleObj>
              </mc:Choice>
              <mc:Fallback>
                <p:oleObj name="Equation" r:id="rId3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1943100"/>
                        <a:ext cx="4303712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560638" y="2598738"/>
          <a:ext cx="4303712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5" imgW="2286000" imgH="228600" progId="Equation.3">
                  <p:embed/>
                </p:oleObj>
              </mc:Choice>
              <mc:Fallback>
                <p:oleObj name="Equation" r:id="rId5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38" y="2598738"/>
                        <a:ext cx="4303712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4578350" y="244633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411413" y="3484563"/>
            <a:ext cx="4648200" cy="160020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2546350" y="3743325"/>
          <a:ext cx="430371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zione" r:id="rId7" imgW="2286000" imgH="228600" progId="Equation.3">
                  <p:embed/>
                </p:oleObj>
              </mc:Choice>
              <mc:Fallback>
                <p:oleObj name="Equazione" r:id="rId7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6350" y="3743325"/>
                        <a:ext cx="430371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2527300" y="4398963"/>
          <a:ext cx="43037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zione" r:id="rId9" imgW="2286000" imgH="228600" progId="Equation.3">
                  <p:embed/>
                </p:oleObj>
              </mc:Choice>
              <mc:Fallback>
                <p:oleObj name="Equazione" r:id="rId9" imgW="228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4398963"/>
                        <a:ext cx="4303713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6"/>
          <p:cNvSpPr>
            <a:spLocks noChangeShapeType="1"/>
          </p:cNvSpPr>
          <p:nvPr/>
        </p:nvSpPr>
        <p:spPr bwMode="auto">
          <a:xfrm flipH="1">
            <a:off x="4545013" y="4246563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755650" y="5292725"/>
            <a:ext cx="7632700" cy="800100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1079500" y="5561013"/>
          <a:ext cx="709295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zione" r:id="rId11" imgW="3073400" imgH="228600" progId="Equation.3">
                  <p:embed/>
                </p:oleObj>
              </mc:Choice>
              <mc:Fallback>
                <p:oleObj name="Equazione" r:id="rId11" imgW="3073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5561013"/>
                        <a:ext cx="709295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0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dirty="0" smtClean="0"/>
              <a:t>Sia </a:t>
            </a:r>
            <a:r>
              <a:rPr lang="it-IT" altLang="it-IT" sz="3600" dirty="0" smtClean="0">
                <a:solidFill>
                  <a:srgbClr val="FFFF00"/>
                </a:solidFill>
              </a:rPr>
              <a:t>tempo(I)</a:t>
            </a:r>
            <a:r>
              <a:rPr lang="it-IT" altLang="it-IT" sz="3600" dirty="0" smtClean="0"/>
              <a:t> il tempo di esecuzione di un algoritmo sull’istanza I</a:t>
            </a:r>
          </a:p>
          <a:p>
            <a:pPr eaLnBrk="1" hangingPunct="1">
              <a:lnSpc>
                <a:spcPct val="90000"/>
              </a:lnSpc>
            </a:pPr>
            <a:endParaRPr lang="it-IT" altLang="it-IT" sz="16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3600" dirty="0" err="1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dirty="0" err="1" smtClean="0">
                <a:solidFill>
                  <a:srgbClr val="FFFF00"/>
                </a:solidFill>
              </a:rPr>
              <a:t>best</a:t>
            </a:r>
            <a:r>
              <a:rPr lang="it-IT" altLang="it-IT" sz="3600" dirty="0" smtClean="0">
                <a:solidFill>
                  <a:srgbClr val="FFFF00"/>
                </a:solidFill>
              </a:rPr>
              <a:t>(n) = </a:t>
            </a:r>
            <a:r>
              <a:rPr lang="it-IT" altLang="it-IT" sz="3600" dirty="0" err="1" smtClean="0">
                <a:solidFill>
                  <a:srgbClr val="FFFF00"/>
                </a:solidFill>
              </a:rPr>
              <a:t>min</a:t>
            </a:r>
            <a:r>
              <a:rPr lang="it-IT" altLang="it-IT" sz="3600" dirty="0" smtClean="0">
                <a:solidFill>
                  <a:srgbClr val="FFFF00"/>
                </a:solidFill>
              </a:rPr>
              <a:t> </a:t>
            </a:r>
            <a:r>
              <a:rPr lang="it-IT" altLang="it-IT" sz="3600" baseline="-25000" dirty="0" smtClean="0">
                <a:solidFill>
                  <a:srgbClr val="FFFF00"/>
                </a:solidFill>
              </a:rPr>
              <a:t>istanze I di dimensione n</a:t>
            </a:r>
            <a:r>
              <a:rPr lang="it-IT" altLang="it-IT" sz="3600" dirty="0" smtClean="0">
                <a:solidFill>
                  <a:srgbClr val="FFFF00"/>
                </a:solidFill>
              </a:rPr>
              <a:t> {tempo(I)}</a:t>
            </a:r>
          </a:p>
          <a:p>
            <a:pPr eaLnBrk="1" hangingPunct="1">
              <a:lnSpc>
                <a:spcPct val="90000"/>
              </a:lnSpc>
            </a:pPr>
            <a:endParaRPr lang="it-IT" altLang="it-IT" sz="16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3600" dirty="0" smtClean="0"/>
              <a:t>Intuitivamente, </a:t>
            </a:r>
            <a:r>
              <a:rPr lang="it-IT" altLang="it-IT" sz="3600" dirty="0" err="1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dirty="0" err="1" smtClean="0">
                <a:solidFill>
                  <a:srgbClr val="FFFF00"/>
                </a:solidFill>
              </a:rPr>
              <a:t>best</a:t>
            </a:r>
            <a:r>
              <a:rPr lang="it-IT" altLang="it-IT" sz="3600" dirty="0" smtClean="0">
                <a:solidFill>
                  <a:srgbClr val="FFFF00"/>
                </a:solidFill>
              </a:rPr>
              <a:t>(n)</a:t>
            </a:r>
            <a:r>
              <a:rPr lang="it-IT" altLang="it-IT" sz="3600" dirty="0" smtClean="0"/>
              <a:t> è il tempo di esecuzione sulle istanze di ingresso che comportano </a:t>
            </a:r>
            <a:r>
              <a:rPr lang="it-IT" altLang="it-IT" sz="3600" dirty="0" smtClean="0">
                <a:solidFill>
                  <a:srgbClr val="FFFF00"/>
                </a:solidFill>
              </a:rPr>
              <a:t>meno lavoro </a:t>
            </a:r>
            <a:r>
              <a:rPr lang="it-IT" altLang="it-IT" sz="3600" dirty="0" smtClean="0"/>
              <a:t>per l’algoritmo</a:t>
            </a:r>
            <a:endParaRPr lang="it-IT" altLang="it-IT" sz="3600" dirty="0" smtClean="0">
              <a:solidFill>
                <a:srgbClr val="FFFF00"/>
              </a:solidFill>
            </a:endParaRP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Caso </a:t>
            </a:r>
            <a:r>
              <a:rPr lang="it-IT" altLang="it-IT" sz="4000" b="1" dirty="0" smtClean="0">
                <a:solidFill>
                  <a:srgbClr val="FFFF00"/>
                </a:solidFill>
                <a:latin typeface="Times New Roman" pitchFamily="18" charset="0"/>
              </a:rPr>
              <a:t>migliore di un algoritmo</a:t>
            </a:r>
            <a:endParaRPr lang="it-IT" altLang="it-IT" sz="40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3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3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Sia </a:t>
            </a:r>
            <a:r>
              <a:rPr lang="it-IT" altLang="it-IT" sz="3600" smtClean="0">
                <a:solidFill>
                  <a:srgbClr val="FFFF00"/>
                </a:solidFill>
                <a:latin typeface="Lucida Calligraphy" pitchFamily="66" charset="0"/>
              </a:rPr>
              <a:t>P</a:t>
            </a:r>
            <a:r>
              <a:rPr lang="it-IT" altLang="it-IT" sz="3600" smtClean="0">
                <a:solidFill>
                  <a:srgbClr val="FFFF00"/>
                </a:solidFill>
              </a:rPr>
              <a:t>(I)</a:t>
            </a:r>
            <a:r>
              <a:rPr lang="it-IT" altLang="it-IT" sz="3600" smtClean="0"/>
              <a:t> la probabilità di occorrenza del-</a:t>
            </a:r>
            <a:br>
              <a:rPr lang="it-IT" altLang="it-IT" sz="3600" smtClean="0"/>
            </a:br>
            <a:r>
              <a:rPr lang="it-IT" altLang="it-IT" sz="3600" smtClean="0"/>
              <a:t>l’istanza I</a:t>
            </a:r>
          </a:p>
          <a:p>
            <a:pPr eaLnBrk="1" hangingPunct="1">
              <a:lnSpc>
                <a:spcPct val="90000"/>
              </a:lnSpc>
            </a:pPr>
            <a:endParaRPr lang="it-IT" altLang="it-IT" sz="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3600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smtClean="0">
                <a:solidFill>
                  <a:srgbClr val="FFFF00"/>
                </a:solidFill>
              </a:rPr>
              <a:t>avg</a:t>
            </a:r>
            <a:r>
              <a:rPr lang="it-IT" altLang="it-IT" sz="3600" smtClean="0">
                <a:solidFill>
                  <a:srgbClr val="FFFF00"/>
                </a:solidFill>
              </a:rPr>
              <a:t>(n) = ∑ </a:t>
            </a:r>
            <a:r>
              <a:rPr lang="it-IT" altLang="it-IT" sz="3600" baseline="-25000" smtClean="0">
                <a:solidFill>
                  <a:srgbClr val="FFFF00"/>
                </a:solidFill>
              </a:rPr>
              <a:t>istanze I di dimensione n</a:t>
            </a:r>
            <a:r>
              <a:rPr lang="it-IT" altLang="it-IT" sz="3600" smtClean="0">
                <a:solidFill>
                  <a:srgbClr val="FFFF00"/>
                </a:solidFill>
              </a:rPr>
              <a:t> {</a:t>
            </a:r>
            <a:r>
              <a:rPr lang="it-IT" altLang="it-IT" sz="3600" smtClean="0">
                <a:solidFill>
                  <a:srgbClr val="FFFF00"/>
                </a:solidFill>
                <a:latin typeface="Lucida Calligraphy" pitchFamily="66" charset="0"/>
              </a:rPr>
              <a:t>P</a:t>
            </a:r>
            <a:r>
              <a:rPr lang="it-IT" altLang="it-IT" sz="3600" smtClean="0">
                <a:solidFill>
                  <a:srgbClr val="FFFF00"/>
                </a:solidFill>
              </a:rPr>
              <a:t>(I)</a:t>
            </a:r>
            <a:r>
              <a:rPr lang="it-IT" altLang="it-IT" sz="3600" smtClean="0"/>
              <a:t> </a:t>
            </a:r>
            <a:r>
              <a:rPr lang="it-IT" altLang="it-IT" sz="3600" smtClean="0">
                <a:solidFill>
                  <a:srgbClr val="FFFF00"/>
                </a:solidFill>
              </a:rPr>
              <a:t>tempo(I) }</a:t>
            </a:r>
          </a:p>
          <a:p>
            <a:pPr eaLnBrk="1" hangingPunct="1">
              <a:lnSpc>
                <a:spcPct val="90000"/>
              </a:lnSpc>
            </a:pPr>
            <a:endParaRPr lang="it-IT" altLang="it-IT" sz="1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Intuitivamente, </a:t>
            </a:r>
            <a:r>
              <a:rPr lang="it-IT" altLang="it-IT" sz="3600" smtClean="0">
                <a:solidFill>
                  <a:srgbClr val="FFFF00"/>
                </a:solidFill>
              </a:rPr>
              <a:t>T</a:t>
            </a:r>
            <a:r>
              <a:rPr lang="it-IT" altLang="it-IT" sz="3600" baseline="-25000" smtClean="0">
                <a:solidFill>
                  <a:srgbClr val="FFFF00"/>
                </a:solidFill>
              </a:rPr>
              <a:t>avg</a:t>
            </a:r>
            <a:r>
              <a:rPr lang="it-IT" altLang="it-IT" sz="3600" smtClean="0">
                <a:solidFill>
                  <a:srgbClr val="FFFF00"/>
                </a:solidFill>
              </a:rPr>
              <a:t>(n)</a:t>
            </a:r>
            <a:r>
              <a:rPr lang="it-IT" altLang="it-IT" sz="3600" smtClean="0"/>
              <a:t> è il tempo di esecuzione nel caso medio, ovvero sulle istanze di ingresso “tipiche” per il problema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3600" smtClean="0"/>
              <a:t>Richiede di conoscere una distribuzione di probabilità sulle istanze</a:t>
            </a:r>
          </a:p>
        </p:txBody>
      </p:sp>
      <p:sp>
        <p:nvSpPr>
          <p:cNvPr id="31749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Caso </a:t>
            </a:r>
            <a:r>
              <a:rPr lang="it-IT" altLang="it-IT" sz="4000" b="1" dirty="0" smtClean="0">
                <a:solidFill>
                  <a:srgbClr val="FFFF00"/>
                </a:solidFill>
                <a:latin typeface="Times New Roman" pitchFamily="18" charset="0"/>
              </a:rPr>
              <a:t>medio di un algoritmo</a:t>
            </a:r>
            <a:endParaRPr lang="it-IT" altLang="it-IT" sz="40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185F3E-4688-4B68-BA66-06D0DC175E0B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3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066800" y="1417638"/>
            <a:ext cx="7239000" cy="1219200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493838"/>
            <a:ext cx="7772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smtClean="0">
                <a:solidFill>
                  <a:srgbClr val="003366"/>
                </a:solidFill>
              </a:rPr>
              <a:t>Dato un insieme S di n elementi presi da un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it-IT" altLang="it-IT" smtClean="0">
                <a:solidFill>
                  <a:srgbClr val="003366"/>
                </a:solidFill>
              </a:rPr>
              <a:t>dominio totalmente ordinato, ordinare S</a:t>
            </a: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00"/>
                </a:solidFill>
              </a:rPr>
              <a:t>Il problema dell’ordinamento</a:t>
            </a:r>
            <a:endParaRPr lang="it-IT" altLang="it-IT" sz="4000" b="1" dirty="0" smtClean="0">
              <a:solidFill>
                <a:srgbClr val="FFFF00"/>
              </a:solidFill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79388" y="2708275"/>
            <a:ext cx="856932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altLang="it-IT" sz="3200" smtClean="0">
                <a:solidFill>
                  <a:srgbClr val="FFFFFF"/>
                </a:solidFill>
              </a:rPr>
              <a:t>Esempi: ordinare una lista di nomi alfabeticamente, o un insieme di numeri, o un insieme di compiti d’esame in base al cognome dello studente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altLang="it-IT" sz="3200" smtClean="0">
                <a:solidFill>
                  <a:srgbClr val="FFFFFF"/>
                </a:solidFill>
              </a:rPr>
              <a:t>Subroutine in molti problemi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it-IT" altLang="it-IT" sz="800" smtClean="0">
              <a:solidFill>
                <a:srgbClr val="FFFFFF"/>
              </a:solidFill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it-IT" altLang="it-IT" sz="3200" smtClean="0">
                <a:solidFill>
                  <a:srgbClr val="FFFFFF"/>
                </a:solidFill>
              </a:rPr>
              <a:t>È possibile effettuare ricerche in array </a:t>
            </a:r>
            <a:r>
              <a:rPr lang="it-IT" altLang="it-IT" sz="3200" smtClean="0">
                <a:solidFill>
                  <a:srgbClr val="FFFF00"/>
                </a:solidFill>
              </a:rPr>
              <a:t>ordinati</a:t>
            </a:r>
            <a:r>
              <a:rPr lang="it-IT" altLang="it-IT" sz="3200" smtClean="0">
                <a:solidFill>
                  <a:srgbClr val="FFFFFF"/>
                </a:solidFill>
              </a:rPr>
              <a:t> in tempo O(log</a:t>
            </a:r>
            <a:r>
              <a:rPr lang="it-IT" altLang="it-IT" sz="3200" i="1" smtClean="0">
                <a:solidFill>
                  <a:srgbClr val="FFFFFF"/>
                </a:solidFill>
              </a:rPr>
              <a:t> n</a:t>
            </a:r>
            <a:r>
              <a:rPr lang="it-IT" altLang="it-IT" sz="3200" smtClean="0">
                <a:solidFill>
                  <a:srgbClr val="FFFFFF"/>
                </a:solidFill>
              </a:rPr>
              <a:t>) (</a:t>
            </a:r>
            <a:r>
              <a:rPr lang="it-IT" altLang="it-IT" sz="3200" smtClean="0">
                <a:solidFill>
                  <a:srgbClr val="FFFF00"/>
                </a:solidFill>
              </a:rPr>
              <a:t>ricerca binaria</a:t>
            </a:r>
            <a:r>
              <a:rPr lang="it-IT" altLang="it-IT" sz="320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13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Il problema dell’ordinamento</a:t>
            </a:r>
            <a:br>
              <a:rPr lang="en-US" sz="4000" smtClean="0">
                <a:solidFill>
                  <a:srgbClr val="FFFF00"/>
                </a:solidFill>
              </a:rPr>
            </a:br>
            <a:r>
              <a:rPr lang="en-US" sz="4000" smtClean="0">
                <a:solidFill>
                  <a:srgbClr val="FFFF00"/>
                </a:solidFill>
              </a:rPr>
              <a:t>(non decrescente)</a:t>
            </a:r>
            <a:endParaRPr lang="en-US" sz="400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4963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Input: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en-US" dirty="0" smtClean="0"/>
              <a:t> (</a:t>
            </a:r>
            <a:r>
              <a:rPr lang="en-US" dirty="0" err="1" smtClean="0"/>
              <a:t>reali</a:t>
            </a:r>
            <a:r>
              <a:rPr lang="en-US" dirty="0" smtClean="0"/>
              <a:t>)  &lt;a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 smtClean="0"/>
              <a:t>,…,a</a:t>
            </a:r>
            <a:r>
              <a:rPr lang="en-US" baseline="-25000" dirty="0" smtClean="0"/>
              <a:t>n</a:t>
            </a:r>
            <a:r>
              <a:rPr lang="en-US" dirty="0" smtClean="0"/>
              <a:t>&gt;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         (NOTA: la </a:t>
            </a:r>
            <a:r>
              <a:rPr lang="en-US" dirty="0" err="1" smtClean="0"/>
              <a:t>dimensione</a:t>
            </a:r>
            <a:r>
              <a:rPr lang="en-US" dirty="0" smtClean="0"/>
              <a:t> </a:t>
            </a:r>
            <a:r>
              <a:rPr lang="en-US" dirty="0" err="1" smtClean="0"/>
              <a:t>dell’input</a:t>
            </a:r>
            <a:r>
              <a:rPr lang="en-US" dirty="0" smtClean="0"/>
              <a:t> è 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/>
              <a:t>)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Output: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permutazione</a:t>
            </a:r>
            <a:r>
              <a:rPr lang="en-US" dirty="0" smtClean="0"/>
              <a:t> {1,2,…,n} </a:t>
            </a:r>
            <a:r>
              <a:rPr lang="en-US" dirty="0" smtClean="0">
                <a:sym typeface="Symbol"/>
              </a:rPr>
              <a:t> {i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,i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,…,i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}, </a:t>
            </a:r>
            <a:r>
              <a:rPr lang="en-US" dirty="0" err="1" smtClean="0">
                <a:sym typeface="Symbol"/>
              </a:rPr>
              <a:t>ovvero</a:t>
            </a:r>
            <a:r>
              <a:rPr lang="en-US" dirty="0" smtClean="0">
                <a:sym typeface="Symbol"/>
              </a:rPr>
              <a:t> un </a:t>
            </a:r>
            <a:r>
              <a:rPr lang="en-US" dirty="0" err="1" smtClean="0"/>
              <a:t>riarrangiamento</a:t>
            </a:r>
            <a:r>
              <a:rPr lang="en-US" dirty="0" smtClean="0"/>
              <a:t> &lt;a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2</a:t>
            </a:r>
            <a:r>
              <a:rPr lang="en-US" dirty="0" smtClean="0"/>
              <a:t>,…,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50000" dirty="0" err="1" smtClean="0"/>
              <a:t>n</a:t>
            </a:r>
            <a:r>
              <a:rPr lang="en-US" dirty="0" smtClean="0"/>
              <a:t>&gt;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input in </a:t>
            </a:r>
            <a:r>
              <a:rPr lang="en-US" dirty="0" err="1" smtClean="0"/>
              <a:t>modo</a:t>
            </a:r>
            <a:r>
              <a:rPr lang="en-US" dirty="0" smtClean="0"/>
              <a:t> tale </a:t>
            </a:r>
            <a:r>
              <a:rPr lang="en-US" dirty="0" err="1" smtClean="0"/>
              <a:t>che</a:t>
            </a:r>
            <a:r>
              <a:rPr lang="en-US" dirty="0" smtClean="0"/>
              <a:t>  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 </a:t>
            </a:r>
            <a:r>
              <a:rPr lang="en-US" dirty="0" smtClean="0"/>
              <a:t>a</a:t>
            </a:r>
            <a:r>
              <a:rPr lang="en-US" baseline="-25000" dirty="0" smtClean="0"/>
              <a:t>i</a:t>
            </a:r>
            <a:r>
              <a:rPr lang="en-US" baseline="-50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…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baseline="-50000" dirty="0" err="1" smtClean="0"/>
              <a:t>n</a:t>
            </a:r>
            <a:endParaRPr lang="en-US" baseline="-500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2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Time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Ora </a:t>
            </a:r>
            <a:r>
              <a:rPr lang="it-IT" dirty="0"/>
              <a:t>che abbiamo definito i concetti di dimensione dell’istanza, modello di calcolo e notazione asintotica ‘’O’’, possiamo introdurre la classe </a:t>
            </a:r>
            <a:r>
              <a:rPr lang="it-IT" dirty="0">
                <a:solidFill>
                  <a:srgbClr val="3366FF"/>
                </a:solidFill>
              </a:rPr>
              <a:t>Time</a:t>
            </a:r>
            <a:r>
              <a:rPr lang="it-IT" dirty="0"/>
              <a:t>: </a:t>
            </a:r>
            <a:r>
              <a:rPr lang="it-IT" dirty="0" smtClean="0"/>
              <a:t>Data un’istanza di dimensione n, e data una qualunque funzione </a:t>
            </a:r>
            <a:r>
              <a:rPr lang="it-IT" dirty="0" smtClean="0">
                <a:solidFill>
                  <a:srgbClr val="3366FF"/>
                </a:solidFill>
              </a:rPr>
              <a:t>f(n)</a:t>
            </a:r>
            <a:r>
              <a:rPr lang="it-IT" dirty="0" smtClean="0"/>
              <a:t>, chiamiamo</a:t>
            </a:r>
          </a:p>
          <a:p>
            <a:pPr algn="ctr">
              <a:buNone/>
            </a:pPr>
            <a:r>
              <a:rPr lang="it-IT" dirty="0" smtClean="0">
                <a:solidFill>
                  <a:srgbClr val="3366FF"/>
                </a:solidFill>
              </a:rPr>
              <a:t>Time(f(n))</a:t>
            </a:r>
          </a:p>
          <a:p>
            <a:pPr marL="0" indent="0">
              <a:buNone/>
            </a:pPr>
            <a:r>
              <a:rPr lang="it-IT" dirty="0" smtClean="0"/>
              <a:t>l’insieme dei </a:t>
            </a:r>
            <a:r>
              <a:rPr lang="it-IT" dirty="0" smtClean="0">
                <a:solidFill>
                  <a:srgbClr val="FF0000"/>
                </a:solidFill>
              </a:rPr>
              <a:t>problemi </a:t>
            </a:r>
            <a:r>
              <a:rPr lang="it-IT" dirty="0" smtClean="0"/>
              <a:t>che possono essere risolti sulla RAM in tempo </a:t>
            </a:r>
            <a:r>
              <a:rPr lang="it-IT" dirty="0" smtClean="0">
                <a:solidFill>
                  <a:srgbClr val="3366FF"/>
                </a:solidFill>
              </a:rPr>
              <a:t>O(f(n))</a:t>
            </a:r>
            <a:r>
              <a:rPr lang="it-IT" dirty="0" smtClean="0"/>
              <a:t>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1331913" y="2960688"/>
            <a:ext cx="6477000" cy="3352800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black">
          <a:xfrm>
            <a:off x="74613" y="333375"/>
            <a:ext cx="876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smtClean="0">
                <a:solidFill>
                  <a:srgbClr val="FFFF00"/>
                </a:solidFill>
              </a:rPr>
              <a:t>SelectionSort</a:t>
            </a:r>
            <a:endParaRPr lang="it-IT" altLang="it-IT" sz="4000" b="1" smtClean="0">
              <a:solidFill>
                <a:srgbClr val="FFFFFF"/>
              </a:solidFill>
            </a:endParaRPr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167063"/>
            <a:ext cx="2403475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4425" y="3167063"/>
            <a:ext cx="24034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179388" y="981075"/>
            <a:ext cx="86106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00"/>
                </a:solidFill>
              </a:rPr>
              <a:t>Approccio incrementale</a:t>
            </a:r>
            <a:r>
              <a:rPr lang="it-IT" altLang="it-IT" sz="2800" smtClean="0">
                <a:solidFill>
                  <a:srgbClr val="FFFFFF"/>
                </a:solidFill>
              </a:rPr>
              <a:t>: assumendo che i primi k elementi siano ordinati, estende l’ordinamento ai primi k+1 elementi scegliendo il </a:t>
            </a:r>
            <a:r>
              <a:rPr lang="it-IT" altLang="it-IT" sz="2800" b="1" smtClean="0">
                <a:solidFill>
                  <a:srgbClr val="FFFF00"/>
                </a:solidFill>
              </a:rPr>
              <a:t>minimo</a:t>
            </a:r>
            <a:r>
              <a:rPr lang="it-IT" altLang="it-IT" sz="2800" smtClean="0">
                <a:solidFill>
                  <a:srgbClr val="FFFFFF"/>
                </a:solidFill>
              </a:rPr>
              <a:t> degli n-k elementi non ancora ordinati e mettendolo in posizione k+1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15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4537075" cy="268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SelectionSort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k=1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n-1 </a:t>
            </a:r>
            <a:r>
              <a:rPr lang="en-US" sz="20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m = 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j=k+1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</a:t>
            </a:r>
            <a:r>
              <a:rPr lang="en-US" sz="20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     </a:t>
            </a:r>
            <a:r>
              <a:rPr lang="en-US" sz="2000" b="1" smtClean="0">
                <a:solidFill>
                  <a:srgbClr val="000000"/>
                </a:solidFill>
              </a:rPr>
              <a:t>if</a:t>
            </a:r>
            <a:r>
              <a:rPr lang="en-US" sz="2000" smtClean="0">
                <a:solidFill>
                  <a:srgbClr val="000000"/>
                </a:solidFill>
              </a:rPr>
              <a:t> (A[j] &lt; A[m]) </a:t>
            </a:r>
            <a:r>
              <a:rPr lang="en-US" sz="2000" b="1" smtClean="0">
                <a:solidFill>
                  <a:srgbClr val="000000"/>
                </a:solidFill>
              </a:rPr>
              <a:t>then </a:t>
            </a:r>
            <a:r>
              <a:rPr lang="en-US" sz="2000" smtClean="0">
                <a:solidFill>
                  <a:srgbClr val="000000"/>
                </a:solidFill>
              </a:rPr>
              <a:t>m=j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      scambia A[m] con A[k]	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3357563"/>
            <a:ext cx="8856663" cy="2951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l</a:t>
            </a:r>
            <a:r>
              <a:rPr lang="en-US" sz="2400" dirty="0" err="1" smtClean="0"/>
              <a:t>inea</a:t>
            </a:r>
            <a:r>
              <a:rPr lang="en-US" sz="2400" dirty="0" smtClean="0"/>
              <a:t> 2: </a:t>
            </a:r>
            <a:r>
              <a:rPr lang="en-US" sz="2400" dirty="0">
                <a:solidFill>
                  <a:srgbClr val="FFFF00"/>
                </a:solidFill>
              </a:rPr>
              <a:t>m</a:t>
            </a:r>
            <a:r>
              <a:rPr lang="en-US" sz="2400" dirty="0"/>
              <a:t> </a:t>
            </a:r>
            <a:r>
              <a:rPr lang="en-US" sz="2400" dirty="0" err="1"/>
              <a:t>mantiene</a:t>
            </a:r>
            <a:r>
              <a:rPr lang="en-US" sz="2400" dirty="0"/>
              <a:t> </a:t>
            </a:r>
            <a:r>
              <a:rPr lang="en-US" sz="2400" dirty="0" err="1"/>
              <a:t>l’indice</a:t>
            </a:r>
            <a:r>
              <a:rPr lang="en-US" sz="2400" dirty="0"/>
              <a:t> </a:t>
            </a:r>
            <a:r>
              <a:rPr lang="en-US" sz="2400" dirty="0" err="1"/>
              <a:t>dell’array</a:t>
            </a:r>
            <a:r>
              <a:rPr lang="en-US" sz="2400" dirty="0"/>
              <a:t> in cui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trova</a:t>
            </a:r>
            <a:r>
              <a:rPr lang="en-US" sz="2400" dirty="0"/>
              <a:t> </a:t>
            </a:r>
            <a:r>
              <a:rPr lang="en-US" sz="2400" dirty="0" err="1"/>
              <a:t>il</a:t>
            </a:r>
            <a:r>
              <a:rPr lang="en-US" sz="2400" dirty="0"/>
              <a:t> </a:t>
            </a:r>
            <a:r>
              <a:rPr lang="en-US" sz="2400" dirty="0" err="1"/>
              <a:t>minimo</a:t>
            </a:r>
            <a:r>
              <a:rPr lang="en-US" sz="2400" dirty="0"/>
              <a:t> </a:t>
            </a:r>
            <a:r>
              <a:rPr lang="en-US" sz="2400" dirty="0" err="1" smtClean="0"/>
              <a:t>corrente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linee</a:t>
            </a:r>
            <a:r>
              <a:rPr lang="en-US" sz="2400" dirty="0" smtClean="0"/>
              <a:t> 3-4: </a:t>
            </a:r>
            <a:r>
              <a:rPr lang="en-US" sz="2400" dirty="0" err="1" smtClean="0"/>
              <a:t>ricerca</a:t>
            </a:r>
            <a:r>
              <a:rPr lang="en-US" sz="2400" dirty="0" smtClean="0"/>
              <a:t> del </a:t>
            </a:r>
            <a:r>
              <a:rPr lang="en-US" sz="2400" dirty="0" err="1" smtClean="0"/>
              <a:t>minimo</a:t>
            </a:r>
            <a:r>
              <a:rPr lang="en-US" sz="2400" dirty="0" smtClean="0"/>
              <a:t> </a:t>
            </a:r>
            <a:r>
              <a:rPr lang="en-US" sz="2400" dirty="0" err="1" smtClean="0"/>
              <a:t>fra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elementi</a:t>
            </a:r>
            <a:r>
              <a:rPr lang="en-US" sz="2400" dirty="0" smtClean="0"/>
              <a:t> A[</a:t>
            </a:r>
            <a:r>
              <a:rPr lang="en-US" sz="2400" dirty="0" smtClean="0">
                <a:solidFill>
                  <a:srgbClr val="FFFF00"/>
                </a:solidFill>
              </a:rPr>
              <a:t>k</a:t>
            </a:r>
            <a:r>
              <a:rPr lang="en-US" sz="2400" dirty="0" smtClean="0"/>
              <a:t>],…,A[n] (</a:t>
            </a:r>
            <a:r>
              <a:rPr lang="en-US" sz="2400" dirty="0" smtClean="0">
                <a:solidFill>
                  <a:srgbClr val="FFFF00"/>
                </a:solidFill>
              </a:rPr>
              <a:t>m</a:t>
            </a:r>
            <a:r>
              <a:rPr lang="en-US" sz="2400" dirty="0" smtClean="0"/>
              <a:t> </a:t>
            </a:r>
            <a:r>
              <a:rPr lang="en-US" sz="2400" dirty="0" err="1" smtClean="0"/>
              <a:t>viene</a:t>
            </a:r>
            <a:r>
              <a:rPr lang="en-US" sz="2400" dirty="0" smtClean="0"/>
              <a:t> </a:t>
            </a:r>
            <a:r>
              <a:rPr lang="en-US" sz="2400" dirty="0" err="1" smtClean="0"/>
              <a:t>aggiornato</a:t>
            </a:r>
            <a:r>
              <a:rPr lang="en-US" sz="2400" dirty="0" smtClean="0"/>
              <a:t> con </a:t>
            </a:r>
            <a:r>
              <a:rPr lang="en-US" sz="2400" dirty="0" err="1" smtClean="0"/>
              <a:t>l’indice</a:t>
            </a:r>
            <a:r>
              <a:rPr lang="en-US" sz="2400" dirty="0" smtClean="0"/>
              <a:t> </a:t>
            </a:r>
            <a:r>
              <a:rPr lang="en-US" sz="2400" dirty="0" err="1" smtClean="0"/>
              <a:t>dell’array</a:t>
            </a:r>
            <a:r>
              <a:rPr lang="en-US" sz="2400" dirty="0" smtClean="0"/>
              <a:t> in cui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trova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minimo</a:t>
            </a:r>
            <a:r>
              <a:rPr lang="en-US" sz="2400" dirty="0" smtClean="0"/>
              <a:t> </a:t>
            </a:r>
            <a:r>
              <a:rPr lang="en-US" sz="2400" dirty="0" err="1" smtClean="0"/>
              <a:t>corrente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linea</a:t>
            </a:r>
            <a:r>
              <a:rPr lang="en-US" sz="2400" dirty="0" smtClean="0"/>
              <a:t> 5: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minimo</a:t>
            </a:r>
            <a:r>
              <a:rPr lang="en-US" sz="2400" dirty="0" smtClean="0"/>
              <a:t> è </a:t>
            </a:r>
            <a:r>
              <a:rPr lang="en-US" sz="2400" dirty="0" err="1" smtClean="0"/>
              <a:t>spostato</a:t>
            </a:r>
            <a:r>
              <a:rPr lang="en-US" sz="2400" dirty="0" smtClean="0"/>
              <a:t> in </a:t>
            </a:r>
            <a:r>
              <a:rPr lang="en-US" sz="2400" dirty="0" err="1" smtClean="0"/>
              <a:t>posizione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k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5795963" y="787400"/>
            <a:ext cx="28797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FFFF00"/>
                </a:solidFill>
              </a:rPr>
              <a:t>NOTA: Assumiamo che il primo elemento dell’array sia in A[1]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5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541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Correttezza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8964613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Si dimostra facendo vedere che alla fine del generico passo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(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=1,…, </a:t>
            </a:r>
            <a:r>
              <a:rPr lang="en-US" sz="2800" i="1" smtClean="0"/>
              <a:t>n</a:t>
            </a:r>
            <a:r>
              <a:rPr lang="en-US" sz="2800" smtClean="0"/>
              <a:t>-1) si ha: </a:t>
            </a:r>
            <a:r>
              <a:rPr lang="en-US" sz="2800" smtClean="0">
                <a:solidFill>
                  <a:srgbClr val="FF9900"/>
                </a:solidFill>
              </a:rPr>
              <a:t>(i)</a:t>
            </a:r>
            <a:r>
              <a:rPr lang="en-US" sz="2800" smtClean="0"/>
              <a:t> i primi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elementi sono ordinati e </a:t>
            </a:r>
            <a:r>
              <a:rPr lang="en-US" sz="2800" smtClean="0">
                <a:solidFill>
                  <a:srgbClr val="FF9900"/>
                </a:solidFill>
              </a:rPr>
              <a:t>(ii) </a:t>
            </a:r>
            <a:r>
              <a:rPr lang="en-US" sz="2800" smtClean="0"/>
              <a:t>contengono i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elementi più piccoli dell’array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Induzione su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FF00"/>
                </a:solidFill>
              </a:rPr>
              <a:t>k=1:</a:t>
            </a:r>
            <a:r>
              <a:rPr lang="en-US" sz="2400" smtClean="0"/>
              <a:t> Alla prima iterazione viene semplicemente selezionato l’elemento minimo dell’array </a:t>
            </a:r>
            <a:r>
              <a:rPr lang="en-US" sz="2400" smtClean="0">
                <a:sym typeface="Symbol" pitchFamily="18" charset="2"/>
              </a:rPr>
              <a:t>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FF9900"/>
                </a:solidFill>
              </a:rPr>
              <a:t>(i)</a:t>
            </a:r>
            <a:r>
              <a:rPr lang="en-US" sz="2400" smtClean="0"/>
              <a:t> e </a:t>
            </a:r>
            <a:r>
              <a:rPr lang="en-US" sz="2400" smtClean="0">
                <a:solidFill>
                  <a:srgbClr val="FF9900"/>
                </a:solidFill>
              </a:rPr>
              <a:t>(ii)</a:t>
            </a:r>
            <a:r>
              <a:rPr lang="en-US" sz="2400" smtClean="0"/>
              <a:t> banalmente verificate.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FFFF00"/>
                </a:solidFill>
              </a:rPr>
              <a:t>k&gt;1.</a:t>
            </a:r>
            <a:r>
              <a:rPr lang="en-US" sz="2400" smtClean="0"/>
              <a:t> All’inizio del passo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 i primi </a:t>
            </a:r>
            <a:r>
              <a:rPr lang="en-US" sz="2400" smtClean="0">
                <a:solidFill>
                  <a:srgbClr val="FFFF00"/>
                </a:solidFill>
              </a:rPr>
              <a:t>k-1</a:t>
            </a:r>
            <a:r>
              <a:rPr lang="en-US" sz="2400" smtClean="0"/>
              <a:t> elementi sono ordinati e sono i </a:t>
            </a:r>
            <a:r>
              <a:rPr lang="en-US" sz="2400" smtClean="0">
                <a:solidFill>
                  <a:srgbClr val="FFFF00"/>
                </a:solidFill>
              </a:rPr>
              <a:t>k-1</a:t>
            </a:r>
            <a:r>
              <a:rPr lang="en-US" sz="2400" smtClean="0"/>
              <a:t> elementi più piccoli nell’array (ipotesi induttiva). Allora la tesi segue dal fatto che l’algoritmo seleziona il minimo dai restanti </a:t>
            </a:r>
            <a:r>
              <a:rPr lang="en-US" sz="2400" smtClean="0">
                <a:solidFill>
                  <a:srgbClr val="FFFF00"/>
                </a:solidFill>
              </a:rPr>
              <a:t>n-k</a:t>
            </a:r>
            <a:r>
              <a:rPr lang="en-US" sz="2400" smtClean="0"/>
              <a:t> elementi e lo mette in posizione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. Infatti: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9900"/>
                </a:solidFill>
              </a:rPr>
              <a:t>(ii) </a:t>
            </a:r>
            <a:r>
              <a:rPr lang="en-US" smtClean="0"/>
              <a:t>i primi </a:t>
            </a:r>
            <a:r>
              <a:rPr lang="en-US" smtClean="0">
                <a:solidFill>
                  <a:srgbClr val="FFFF00"/>
                </a:solidFill>
              </a:rPr>
              <a:t>k</a:t>
            </a:r>
            <a:r>
              <a:rPr lang="en-US" smtClean="0"/>
              <a:t> elementi restano i minimi nell’array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FF9900"/>
                </a:solidFill>
              </a:rPr>
              <a:t>(i)</a:t>
            </a:r>
            <a:r>
              <a:rPr lang="en-US" smtClean="0"/>
              <a:t> l’elemento in posizione </a:t>
            </a:r>
            <a:r>
              <a:rPr lang="en-US" smtClean="0">
                <a:solidFill>
                  <a:srgbClr val="FFFF00"/>
                </a:solidFill>
              </a:rPr>
              <a:t>k</a:t>
            </a:r>
            <a:r>
              <a:rPr lang="en-US" smtClean="0"/>
              <a:t> non è mai più piccolo dei primi </a:t>
            </a:r>
            <a:r>
              <a:rPr lang="en-US" smtClean="0">
                <a:solidFill>
                  <a:srgbClr val="FFFF00"/>
                </a:solidFill>
              </a:rPr>
              <a:t>k-1 </a:t>
            </a:r>
            <a:r>
              <a:rPr lang="en-US" smtClean="0"/>
              <a:t>elementi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1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1863" y="620713"/>
            <a:ext cx="2949575" cy="719137"/>
          </a:xfrm>
        </p:spPr>
        <p:txBody>
          <a:bodyPr/>
          <a:lstStyle/>
          <a:p>
            <a:pPr algn="r" eaLnBrk="1" hangingPunct="1"/>
            <a:r>
              <a:rPr lang="it-IT" smtClean="0">
                <a:solidFill>
                  <a:srgbClr val="FFFF00"/>
                </a:solidFill>
              </a:rPr>
              <a:t>Complessità</a:t>
            </a:r>
            <a:br>
              <a:rPr lang="it-IT" smtClean="0">
                <a:solidFill>
                  <a:srgbClr val="FFFF00"/>
                </a:solidFill>
              </a:rPr>
            </a:br>
            <a:r>
              <a:rPr lang="it-IT" smtClean="0">
                <a:solidFill>
                  <a:srgbClr val="FFFF00"/>
                </a:solidFill>
              </a:rPr>
              <a:t>temporale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193675" y="904875"/>
            <a:ext cx="4537075" cy="2682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</a:rPr>
              <a:t>SelectionSort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k=1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n-1 </a:t>
            </a:r>
            <a:r>
              <a:rPr lang="en-US" sz="20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m = 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</a:t>
            </a:r>
            <a:r>
              <a:rPr lang="en-US" sz="2000" b="1" smtClean="0">
                <a:solidFill>
                  <a:srgbClr val="000000"/>
                </a:solidFill>
              </a:rPr>
              <a:t>for</a:t>
            </a:r>
            <a:r>
              <a:rPr lang="en-US" sz="2000" smtClean="0">
                <a:solidFill>
                  <a:srgbClr val="000000"/>
                </a:solidFill>
              </a:rPr>
              <a:t> j=k+1 </a:t>
            </a:r>
            <a:r>
              <a:rPr lang="en-US" sz="2000" b="1" smtClean="0">
                <a:solidFill>
                  <a:srgbClr val="000000"/>
                </a:solidFill>
              </a:rPr>
              <a:t>to</a:t>
            </a:r>
            <a:r>
              <a:rPr lang="en-US" sz="2000" smtClean="0">
                <a:solidFill>
                  <a:srgbClr val="000000"/>
                </a:solidFill>
              </a:rPr>
              <a:t> n</a:t>
            </a:r>
            <a:r>
              <a:rPr lang="en-US" sz="20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	     </a:t>
            </a:r>
            <a:r>
              <a:rPr lang="en-US" sz="2000" b="1" smtClean="0">
                <a:solidFill>
                  <a:srgbClr val="000000"/>
                </a:solidFill>
              </a:rPr>
              <a:t>if</a:t>
            </a:r>
            <a:r>
              <a:rPr lang="en-US" sz="2000" smtClean="0">
                <a:solidFill>
                  <a:srgbClr val="000000"/>
                </a:solidFill>
              </a:rPr>
              <a:t> (A[j] &lt; A[m]) </a:t>
            </a:r>
            <a:r>
              <a:rPr lang="en-US" sz="2000" b="1" smtClean="0">
                <a:solidFill>
                  <a:srgbClr val="000000"/>
                </a:solidFill>
              </a:rPr>
              <a:t>then </a:t>
            </a:r>
            <a:r>
              <a:rPr lang="en-US" sz="2000" smtClean="0">
                <a:solidFill>
                  <a:srgbClr val="000000"/>
                </a:solidFill>
              </a:rPr>
              <a:t>m=j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2000" smtClean="0">
                <a:solidFill>
                  <a:srgbClr val="000000"/>
                </a:solidFill>
              </a:rPr>
              <a:t>       scambia A[m] con A[k]	</a:t>
            </a:r>
          </a:p>
        </p:txBody>
      </p:sp>
      <p:sp>
        <p:nvSpPr>
          <p:cNvPr id="122885" name="AutoShape 5"/>
          <p:cNvSpPr>
            <a:spLocks/>
          </p:cNvSpPr>
          <p:nvPr/>
        </p:nvSpPr>
        <p:spPr bwMode="auto">
          <a:xfrm>
            <a:off x="4859338" y="3213100"/>
            <a:ext cx="157162" cy="360363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003800" y="2492375"/>
            <a:ext cx="2305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n-k confronti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(</a:t>
            </a:r>
            <a:r>
              <a:rPr lang="en-US" sz="2000" smtClean="0">
                <a:solidFill>
                  <a:srgbClr val="FF9900"/>
                </a:solidFill>
              </a:rPr>
              <a:t>operaz. dominante</a:t>
            </a:r>
            <a:r>
              <a:rPr lang="en-US" sz="200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5032375" y="3111500"/>
            <a:ext cx="1987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1 scambio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(3 assegnamenti) </a:t>
            </a:r>
          </a:p>
        </p:txBody>
      </p:sp>
      <p:sp>
        <p:nvSpPr>
          <p:cNvPr id="122888" name="AutoShape 8"/>
          <p:cNvSpPr>
            <a:spLocks/>
          </p:cNvSpPr>
          <p:nvPr/>
        </p:nvSpPr>
        <p:spPr bwMode="auto">
          <a:xfrm>
            <a:off x="7019925" y="1985963"/>
            <a:ext cx="360363" cy="1730375"/>
          </a:xfrm>
          <a:prstGeom prst="rightBrace">
            <a:avLst>
              <a:gd name="adj1" fmla="val 40015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7349554" y="2441575"/>
            <a:ext cx="1758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FFFFFF"/>
                </a:solidFill>
              </a:rPr>
              <a:t>il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tutto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eseguito</a:t>
            </a:r>
            <a:endParaRPr lang="en-US" sz="2000" dirty="0" smtClean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per k=1,…, n-1</a:t>
            </a:r>
          </a:p>
        </p:txBody>
      </p:sp>
      <p:sp>
        <p:nvSpPr>
          <p:cNvPr id="1228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07950" y="3932238"/>
            <a:ext cx="9036050" cy="9350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T(</a:t>
            </a:r>
            <a:r>
              <a:rPr lang="en-US" sz="2800" i="1" dirty="0" smtClean="0"/>
              <a:t>n</a:t>
            </a:r>
            <a:r>
              <a:rPr lang="en-US" sz="2800" dirty="0" smtClean="0"/>
              <a:t>) = </a:t>
            </a:r>
            <a:r>
              <a:rPr lang="en-US" sz="4000" dirty="0" smtClean="0">
                <a:sym typeface="Symbol" pitchFamily="18" charset="2"/>
              </a:rPr>
              <a:t></a:t>
            </a:r>
            <a:r>
              <a:rPr lang="en-US" sz="2800" dirty="0" smtClean="0">
                <a:sym typeface="Symbol" pitchFamily="18" charset="2"/>
              </a:rPr>
              <a:t> [1+(n-</a:t>
            </a:r>
            <a:r>
              <a:rPr lang="en-US" sz="2800" i="1" dirty="0" smtClean="0">
                <a:sym typeface="Symbol" pitchFamily="18" charset="2"/>
              </a:rPr>
              <a:t>k</a:t>
            </a:r>
            <a:r>
              <a:rPr lang="en-US" sz="2800" dirty="0" smtClean="0">
                <a:sym typeface="Symbol" pitchFamily="18" charset="2"/>
              </a:rPr>
              <a:t>)+1]=2(n-1)+</a:t>
            </a:r>
            <a:r>
              <a:rPr lang="en-US" sz="4000" dirty="0" smtClean="0">
                <a:sym typeface="Symbol" pitchFamily="18" charset="2"/>
              </a:rPr>
              <a:t>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k </a:t>
            </a:r>
            <a:r>
              <a:rPr lang="en-US" sz="2800" dirty="0" smtClean="0">
                <a:sym typeface="Symbol" pitchFamily="18" charset="2"/>
              </a:rPr>
              <a:t>=2(n-1)+n</a:t>
            </a:r>
            <a:r>
              <a:rPr lang="en-US" sz="2800" dirty="0" smtClean="0">
                <a:cs typeface="Times New Roman" pitchFamily="18" charset="0"/>
                <a:sym typeface="Symbol" pitchFamily="18" charset="2"/>
              </a:rPr>
              <a:t>·(n-1)/2 = </a:t>
            </a:r>
            <a:r>
              <a:rPr lang="en-US" sz="2800" dirty="0" smtClean="0">
                <a:sym typeface="Symbol" pitchFamily="18" charset="2"/>
              </a:rPr>
              <a:t>(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)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042988" y="4364038"/>
            <a:ext cx="57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k</a:t>
            </a:r>
            <a:r>
              <a:rPr lang="en-US" sz="2000" smtClean="0">
                <a:solidFill>
                  <a:srgbClr val="FFFFFF"/>
                </a:solidFill>
              </a:rPr>
              <a:t>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1101725" y="3644900"/>
            <a:ext cx="52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1116013" y="5729288"/>
            <a:ext cx="59774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Þ"/>
            </a:pPr>
            <a:r>
              <a:rPr lang="en-US" sz="3200" dirty="0" smtClean="0">
                <a:solidFill>
                  <a:srgbClr val="FFFFFF"/>
                </a:solidFill>
              </a:rPr>
              <a:t>T(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best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avg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3200" i="1" dirty="0" smtClean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200" baseline="30000" dirty="0" smtClean="0">
                <a:solidFill>
                  <a:srgbClr val="FFFFFF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22895" name="Text Box 15"/>
          <p:cNvSpPr txBox="1">
            <a:spLocks noChangeArrowheads="1"/>
          </p:cNvSpPr>
          <p:nvPr/>
        </p:nvSpPr>
        <p:spPr bwMode="auto">
          <a:xfrm>
            <a:off x="4432548" y="4364038"/>
            <a:ext cx="571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k</a:t>
            </a:r>
            <a:r>
              <a:rPr lang="en-US" sz="2000" smtClean="0">
                <a:solidFill>
                  <a:srgbClr val="FFFFFF"/>
                </a:solidFill>
              </a:rPr>
              <a:t>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4427984" y="3717032"/>
            <a:ext cx="525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FFFFFF"/>
                </a:solidFill>
              </a:rPr>
              <a:t>n</a:t>
            </a:r>
            <a:r>
              <a:rPr lang="en-US" sz="2000" dirty="0" smtClean="0">
                <a:solidFill>
                  <a:srgbClr val="FFFFFF"/>
                </a:solidFill>
              </a:rPr>
              <a:t>-1</a:t>
            </a:r>
            <a:endParaRPr lang="en-US" i="1" dirty="0" smtClean="0">
              <a:solidFill>
                <a:srgbClr val="FFFFFF"/>
              </a:solidFill>
            </a:endParaRPr>
          </a:p>
        </p:txBody>
      </p:sp>
      <p:sp>
        <p:nvSpPr>
          <p:cNvPr id="122897" name="AutoShape 17"/>
          <p:cNvSpPr>
            <a:spLocks/>
          </p:cNvSpPr>
          <p:nvPr/>
        </p:nvSpPr>
        <p:spPr bwMode="auto">
          <a:xfrm>
            <a:off x="4859338" y="1916113"/>
            <a:ext cx="157162" cy="360362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5003800" y="1844675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1 assegnamento</a:t>
            </a:r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0" y="4797425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FF"/>
                </a:solidFill>
              </a:rPr>
              <a:t>Si </a:t>
            </a:r>
            <a:r>
              <a:rPr lang="en-US" dirty="0" err="1" smtClean="0">
                <a:solidFill>
                  <a:srgbClr val="FFFFFF"/>
                </a:solidFill>
              </a:rPr>
              <a:t>noti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che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T(n)</a:t>
            </a:r>
            <a:r>
              <a:rPr lang="en-US" dirty="0" smtClean="0">
                <a:solidFill>
                  <a:srgbClr val="FFFFFF"/>
                </a:solidFill>
              </a:rPr>
              <a:t> è </a:t>
            </a:r>
            <a:r>
              <a:rPr lang="en-US" dirty="0" smtClean="0">
                <a:solidFill>
                  <a:srgbClr val="FFFF00"/>
                </a:solidFill>
              </a:rPr>
              <a:t>PROPRIO UGUALE</a:t>
            </a:r>
            <a:r>
              <a:rPr lang="en-US" dirty="0" smtClean="0">
                <a:solidFill>
                  <a:srgbClr val="FFFFFF"/>
                </a:solidFill>
              </a:rPr>
              <a:t> ad un </a:t>
            </a:r>
            <a:r>
              <a:rPr lang="en-US" dirty="0" err="1" smtClean="0">
                <a:solidFill>
                  <a:srgbClr val="FFFFFF"/>
                </a:solidFill>
              </a:rPr>
              <a:t>polinomio</a:t>
            </a:r>
            <a:r>
              <a:rPr lang="en-US" dirty="0" smtClean="0">
                <a:solidFill>
                  <a:srgbClr val="FFFFFF"/>
                </a:solidFill>
              </a:rPr>
              <a:t> di 2º </a:t>
            </a:r>
            <a:r>
              <a:rPr lang="en-US" dirty="0" err="1" smtClean="0">
                <a:solidFill>
                  <a:srgbClr val="FFFFFF"/>
                </a:solidFill>
              </a:rPr>
              <a:t>grado</a:t>
            </a:r>
            <a:r>
              <a:rPr lang="en-US" dirty="0" smtClean="0">
                <a:solidFill>
                  <a:srgbClr val="FFFFFF"/>
                </a:solidFill>
              </a:rPr>
              <a:t> in </a:t>
            </a:r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>
                <a:solidFill>
                  <a:srgbClr val="FFFFFF"/>
                </a:solidFill>
              </a:rPr>
              <a:t>, e </a:t>
            </a:r>
            <a:r>
              <a:rPr lang="en-US" dirty="0" err="1" smtClean="0">
                <a:solidFill>
                  <a:srgbClr val="FFFFFF"/>
                </a:solidFill>
              </a:rPr>
              <a:t>quindi</a:t>
            </a:r>
            <a:r>
              <a:rPr lang="en-US" dirty="0" smtClean="0">
                <a:solidFill>
                  <a:srgbClr val="FFFFFF"/>
                </a:solidFill>
              </a:rPr>
              <a:t> la </a:t>
            </a:r>
            <a:r>
              <a:rPr lang="en-US" dirty="0" err="1" smtClean="0">
                <a:solidFill>
                  <a:srgbClr val="FFFFFF"/>
                </a:solidFill>
              </a:rPr>
              <a:t>notazione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l-GR" dirty="0" smtClean="0">
                <a:solidFill>
                  <a:srgbClr val="FFFF00"/>
                </a:solidFill>
              </a:rPr>
              <a:t>Θ</a:t>
            </a:r>
            <a:r>
              <a:rPr lang="it-IT" dirty="0" smtClean="0">
                <a:solidFill>
                  <a:srgbClr val="FFFFFF"/>
                </a:solidFill>
              </a:rPr>
              <a:t> è perfettamente </a:t>
            </a:r>
            <a:r>
              <a:rPr lang="it-IT" dirty="0" smtClean="0">
                <a:solidFill>
                  <a:srgbClr val="FFFF00"/>
                </a:solidFill>
              </a:rPr>
              <a:t>ESPRESSIVA</a:t>
            </a:r>
            <a:r>
              <a:rPr lang="it-IT" dirty="0" smtClean="0">
                <a:solidFill>
                  <a:srgbClr val="FFFFFF"/>
                </a:solidFill>
              </a:rPr>
              <a:t> del valore di T(n)</a:t>
            </a:r>
            <a:endParaRPr lang="el-GR" dirty="0" smtClean="0">
              <a:solidFill>
                <a:srgbClr val="FFFFFF"/>
              </a:solidFill>
            </a:endParaRPr>
          </a:p>
        </p:txBody>
      </p:sp>
      <p:sp>
        <p:nvSpPr>
          <p:cNvPr id="21" name="AutoShape 17"/>
          <p:cNvSpPr>
            <a:spLocks/>
          </p:cNvSpPr>
          <p:nvPr/>
        </p:nvSpPr>
        <p:spPr bwMode="auto">
          <a:xfrm>
            <a:off x="4859338" y="2708275"/>
            <a:ext cx="157162" cy="360363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5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animBg="1"/>
      <p:bldP spid="122886" grpId="0"/>
      <p:bldP spid="122887" grpId="0"/>
      <p:bldP spid="122888" grpId="0" animBg="1"/>
      <p:bldP spid="122889" grpId="0"/>
      <p:bldP spid="122890" grpId="0" build="p"/>
      <p:bldP spid="122891" grpId="0"/>
      <p:bldP spid="122892" grpId="0"/>
      <p:bldP spid="122894" grpId="0"/>
      <p:bldP spid="122895" grpId="0"/>
      <p:bldP spid="122896" grpId="0"/>
      <p:bldP spid="122897" grpId="0" animBg="1"/>
      <p:bldP spid="122898" grpId="0"/>
      <p:bldP spid="122899" grpId="0"/>
      <p:bldP spid="2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33400" y="3200400"/>
            <a:ext cx="6477000" cy="2971800"/>
          </a:xfrm>
          <a:prstGeom prst="rect">
            <a:avLst/>
          </a:prstGeom>
          <a:solidFill>
            <a:srgbClr val="FFFFBF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black">
          <a:xfrm>
            <a:off x="63500" y="333375"/>
            <a:ext cx="88693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smtClean="0">
                <a:solidFill>
                  <a:srgbClr val="FFFF00"/>
                </a:solidFill>
              </a:rPr>
              <a:t>InsertionSort</a:t>
            </a:r>
            <a:endParaRPr lang="it-IT" altLang="it-IT" sz="4000" b="1" smtClean="0">
              <a:solidFill>
                <a:srgbClr val="FFFFFF"/>
              </a:solidFill>
            </a:endParaRPr>
          </a:p>
        </p:txBody>
      </p:sp>
      <p:pic>
        <p:nvPicPr>
          <p:cNvPr id="8807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2439988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97275"/>
            <a:ext cx="2439988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0825" y="981075"/>
            <a:ext cx="874077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2800" smtClean="0">
                <a:solidFill>
                  <a:srgbClr val="FFFF00"/>
                </a:solidFill>
              </a:rPr>
              <a:t>Approccio incrementale</a:t>
            </a:r>
            <a:r>
              <a:rPr lang="it-IT" altLang="it-IT" sz="2800" smtClean="0">
                <a:solidFill>
                  <a:srgbClr val="FFFFFF"/>
                </a:solidFill>
              </a:rPr>
              <a:t>: assumendo che i primi k elementi siano ordinati, estende l’ordinamento ai primi k+1 elementi, inserendo l’elemento in posizione k+1-esima nella </a:t>
            </a:r>
            <a:r>
              <a:rPr lang="it-IT" altLang="it-IT" sz="2800" smtClean="0">
                <a:solidFill>
                  <a:srgbClr val="FFCC66"/>
                </a:solidFill>
              </a:rPr>
              <a:t>giusta posizione </a:t>
            </a:r>
            <a:r>
              <a:rPr lang="it-IT" altLang="it-IT" sz="2800" smtClean="0">
                <a:solidFill>
                  <a:srgbClr val="FFFFFF"/>
                </a:solidFill>
              </a:rPr>
              <a:t>rispetto ai primi k elementi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7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250825" y="404813"/>
            <a:ext cx="4608513" cy="3255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InsertionSort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k=1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n-1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x = A[k+1]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j=1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k+1</a:t>
            </a:r>
            <a:r>
              <a:rPr lang="en-US" sz="18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(A[j] &gt; x) </a:t>
            </a:r>
            <a:r>
              <a:rPr lang="en-US" sz="1800" b="1" smtClean="0">
                <a:solidFill>
                  <a:srgbClr val="000000"/>
                </a:solidFill>
              </a:rPr>
              <a:t>then break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(j &lt; k+1) </a:t>
            </a:r>
            <a:r>
              <a:rPr lang="en-US" sz="1800" b="1" smtClean="0">
                <a:solidFill>
                  <a:srgbClr val="000000"/>
                </a:solidFill>
              </a:rPr>
              <a:t>then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t=k </a:t>
            </a:r>
            <a:r>
              <a:rPr lang="en-US" sz="1800" b="1" smtClean="0">
                <a:solidFill>
                  <a:srgbClr val="000000"/>
                </a:solidFill>
              </a:rPr>
              <a:t>downto</a:t>
            </a:r>
            <a:r>
              <a:rPr lang="en-US" sz="1800" smtClean="0">
                <a:solidFill>
                  <a:srgbClr val="000000"/>
                </a:solidFill>
              </a:rPr>
              <a:t> j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  <a:r>
              <a:rPr lang="en-US" sz="1800" smtClean="0">
                <a:solidFill>
                  <a:srgbClr val="000000"/>
                </a:solidFill>
              </a:rPr>
              <a:t> A[t+1]= A[t]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A[j]=x</a:t>
            </a:r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5288" y="3933825"/>
            <a:ext cx="8497887" cy="2162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Linea 2: elemento x=A[k+1] da inserire nella posizione che gli compete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Linee 3 e 4: individuano la posizione j in cui va messo 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Linee 5 e 6: se la posizione j è diversa da k+1, si fa spazio per inserire x, “shiftando” tutti gli elementi da j a k verso destra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39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Correttezza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608513"/>
          </a:xfrm>
        </p:spPr>
        <p:txBody>
          <a:bodyPr/>
          <a:lstStyle/>
          <a:p>
            <a:pPr eaLnBrk="1" hangingPunct="1"/>
            <a:r>
              <a:rPr lang="en-US" sz="2800" smtClean="0"/>
              <a:t>Si dimostra facendo vedere che alla fine del generico passo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 (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=1,…, </a:t>
            </a:r>
            <a:r>
              <a:rPr lang="en-US" sz="2800" i="1" smtClean="0"/>
              <a:t>n</a:t>
            </a:r>
            <a:r>
              <a:rPr lang="en-US" sz="2800" smtClean="0"/>
              <a:t>-1) i primi </a:t>
            </a:r>
            <a:r>
              <a:rPr lang="en-US" sz="2800" smtClean="0">
                <a:solidFill>
                  <a:srgbClr val="FFFF00"/>
                </a:solidFill>
              </a:rPr>
              <a:t>k+1</a:t>
            </a:r>
            <a:r>
              <a:rPr lang="en-US" sz="2800" smtClean="0"/>
              <a:t> elementi sono ordinati (si noti la differenza con il </a:t>
            </a:r>
            <a:r>
              <a:rPr lang="en-US" sz="2800" smtClean="0">
                <a:solidFill>
                  <a:srgbClr val="FFFF00"/>
                </a:solidFill>
              </a:rPr>
              <a:t>Selection Sort, </a:t>
            </a:r>
            <a:r>
              <a:rPr lang="en-US" sz="2800" smtClean="0"/>
              <a:t>in cui invece dovevamo far vedere anche che erano i</a:t>
            </a:r>
            <a:r>
              <a:rPr lang="en-US" sz="2800" smtClean="0">
                <a:solidFill>
                  <a:srgbClr val="FFFF00"/>
                </a:solidFill>
              </a:rPr>
              <a:t> più piccoli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Induzione su </a:t>
            </a:r>
            <a:r>
              <a:rPr lang="en-US" sz="2800" smtClean="0">
                <a:solidFill>
                  <a:srgbClr val="FFFF00"/>
                </a:solidFill>
              </a:rPr>
              <a:t>k</a:t>
            </a:r>
            <a:r>
              <a:rPr lang="en-US" sz="2800" smtClean="0"/>
              <a:t>:</a:t>
            </a:r>
          </a:p>
          <a:p>
            <a:pPr lvl="1" eaLnBrk="1" hangingPunct="1"/>
            <a:r>
              <a:rPr lang="en-US" sz="2400" smtClean="0">
                <a:solidFill>
                  <a:srgbClr val="FFFF00"/>
                </a:solidFill>
              </a:rPr>
              <a:t>k=1</a:t>
            </a:r>
            <a:r>
              <a:rPr lang="en-US" sz="2400" smtClean="0"/>
              <a:t>: banale: si riordinano A[1] e A[2];</a:t>
            </a:r>
          </a:p>
          <a:p>
            <a:pPr lvl="1" eaLnBrk="1" hangingPunct="1"/>
            <a:r>
              <a:rPr lang="en-US" sz="2400" smtClean="0">
                <a:solidFill>
                  <a:srgbClr val="FFFF00"/>
                </a:solidFill>
              </a:rPr>
              <a:t>k&gt;1</a:t>
            </a:r>
            <a:r>
              <a:rPr lang="en-US" sz="2400" smtClean="0"/>
              <a:t>: All’inizio del passo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 i primi 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 elementi sono ordinati (ipotesi induttiva). Allora la tesi segue dal fatto che l’algoritmo inserisce A[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+1] nella giusta posizione rispetto alla sequenza A[1],…,A[</a:t>
            </a:r>
            <a:r>
              <a:rPr lang="en-US" sz="2400" smtClean="0">
                <a:solidFill>
                  <a:srgbClr val="FFFF00"/>
                </a:solidFill>
              </a:rPr>
              <a:t>k</a:t>
            </a:r>
            <a:r>
              <a:rPr lang="en-US" sz="2400" smtClean="0"/>
              <a:t>]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07950" y="1052513"/>
            <a:ext cx="4608513" cy="3255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InsertionSort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k=1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n-1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x = A[k+1]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j=1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k+1</a:t>
            </a:r>
            <a:r>
              <a:rPr lang="en-US" sz="1800" b="1" smtClean="0">
                <a:solidFill>
                  <a:srgbClr val="000000"/>
                </a:solidFill>
              </a:rPr>
              <a:t> 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(A[j] &gt; x) </a:t>
            </a:r>
            <a:r>
              <a:rPr lang="en-US" sz="1800" b="1" smtClean="0">
                <a:solidFill>
                  <a:srgbClr val="000000"/>
                </a:solidFill>
              </a:rPr>
              <a:t>then break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if</a:t>
            </a:r>
            <a:r>
              <a:rPr lang="en-US" sz="1800" smtClean="0">
                <a:solidFill>
                  <a:srgbClr val="000000"/>
                </a:solidFill>
              </a:rPr>
              <a:t> (j &lt; k+1) </a:t>
            </a:r>
            <a:r>
              <a:rPr lang="en-US" sz="1800" b="1" smtClean="0">
                <a:solidFill>
                  <a:srgbClr val="000000"/>
                </a:solidFill>
              </a:rPr>
              <a:t>then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t=k </a:t>
            </a:r>
            <a:r>
              <a:rPr lang="en-US" sz="1800" b="1" smtClean="0">
                <a:solidFill>
                  <a:srgbClr val="000000"/>
                </a:solidFill>
              </a:rPr>
              <a:t>downto</a:t>
            </a:r>
            <a:r>
              <a:rPr lang="en-US" sz="1800" smtClean="0">
                <a:solidFill>
                  <a:srgbClr val="000000"/>
                </a:solidFill>
              </a:rPr>
              <a:t> j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  <a:r>
              <a:rPr lang="en-US" sz="1800" smtClean="0">
                <a:solidFill>
                  <a:srgbClr val="000000"/>
                </a:solidFill>
              </a:rPr>
              <a:t> A[t+1]= A[t]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A[j]=x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629150"/>
            <a:ext cx="5113337" cy="11509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T(</a:t>
            </a:r>
            <a:r>
              <a:rPr lang="en-US" sz="2800" i="1" dirty="0" smtClean="0"/>
              <a:t>n</a:t>
            </a:r>
            <a:r>
              <a:rPr lang="en-US" sz="2800" dirty="0" smtClean="0"/>
              <a:t>) =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 (</a:t>
            </a:r>
            <a:r>
              <a:rPr lang="en-US" sz="2800" i="1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cs typeface="Times New Roman" pitchFamily="18" charset="0"/>
              </a:rPr>
              <a:t>+</a:t>
            </a:r>
            <a:r>
              <a:rPr lang="en-US" sz="4000" dirty="0" smtClean="0">
                <a:sym typeface="Symbol" pitchFamily="18" charset="2"/>
              </a:rPr>
              <a:t></a:t>
            </a:r>
            <a:r>
              <a:rPr lang="en-US" sz="2800" dirty="0" smtClean="0">
                <a:sym typeface="Symbol" pitchFamily="18" charset="2"/>
              </a:rPr>
              <a:t> (k+1) =  (</a:t>
            </a:r>
            <a:r>
              <a:rPr lang="en-US" sz="2800" i="1" dirty="0" smtClean="0">
                <a:sym typeface="Symbol" pitchFamily="18" charset="2"/>
              </a:rPr>
              <a:t>n</a:t>
            </a:r>
            <a:r>
              <a:rPr lang="en-US" sz="2800" baseline="30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)</a:t>
            </a:r>
            <a:endParaRPr lang="en-US" sz="2800" dirty="0" smtClean="0">
              <a:latin typeface="Tahoma" pitchFamily="34" charset="0"/>
              <a:sym typeface="Symbol" pitchFamily="18" charset="2"/>
            </a:endParaRPr>
          </a:p>
        </p:txBody>
      </p:sp>
      <p:sp>
        <p:nvSpPr>
          <p:cNvPr id="110596" name="AutoShape 4"/>
          <p:cNvSpPr>
            <a:spLocks/>
          </p:cNvSpPr>
          <p:nvPr/>
        </p:nvSpPr>
        <p:spPr bwMode="auto">
          <a:xfrm>
            <a:off x="4787900" y="2708275"/>
            <a:ext cx="215900" cy="360363"/>
          </a:xfrm>
          <a:prstGeom prst="rightBrace">
            <a:avLst>
              <a:gd name="adj1" fmla="val 13909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597" name="AutoShape 5"/>
          <p:cNvSpPr>
            <a:spLocks/>
          </p:cNvSpPr>
          <p:nvPr/>
        </p:nvSpPr>
        <p:spPr bwMode="auto">
          <a:xfrm>
            <a:off x="4787900" y="3573463"/>
            <a:ext cx="157163" cy="360362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5003800" y="2565400"/>
            <a:ext cx="1150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j*≤k+1 confronti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4859338" y="3429000"/>
            <a:ext cx="22336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  k+1–j*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assegnamenti</a:t>
            </a:r>
          </a:p>
        </p:txBody>
      </p:sp>
      <p:sp>
        <p:nvSpPr>
          <p:cNvPr id="110600" name="AutoShape 8"/>
          <p:cNvSpPr>
            <a:spLocks/>
          </p:cNvSpPr>
          <p:nvPr/>
        </p:nvSpPr>
        <p:spPr bwMode="auto">
          <a:xfrm>
            <a:off x="7091363" y="1701800"/>
            <a:ext cx="360362" cy="2374900"/>
          </a:xfrm>
          <a:prstGeom prst="rightBrace">
            <a:avLst>
              <a:gd name="adj1" fmla="val 54919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7333659" y="2492375"/>
            <a:ext cx="17748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FFFFFF"/>
                </a:solidFill>
              </a:rPr>
              <a:t>il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tutto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eseguito</a:t>
            </a:r>
            <a:endParaRPr lang="en-US" sz="2000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per k=1,…, </a:t>
            </a:r>
            <a:r>
              <a:rPr lang="en-US" sz="2000" dirty="0" smtClean="0">
                <a:solidFill>
                  <a:srgbClr val="FFFFFF"/>
                </a:solidFill>
              </a:rPr>
              <a:t>n-1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2262783" y="5132388"/>
            <a:ext cx="581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</a:rPr>
              <a:t>k=1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2267744" y="4508500"/>
            <a:ext cx="522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sz="2000" i="1" smtClean="0">
              <a:solidFill>
                <a:srgbClr val="FFFFFF"/>
              </a:solidFill>
            </a:endParaRP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454931" y="5436513"/>
            <a:ext cx="5413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</a:rPr>
              <a:t>T(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best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err="1" smtClean="0">
                <a:solidFill>
                  <a:srgbClr val="FFFFFF"/>
                </a:solidFill>
              </a:rPr>
              <a:t>T</a:t>
            </a:r>
            <a:r>
              <a:rPr lang="en-US" sz="3200" i="1" baseline="-25000" dirty="0" err="1" smtClean="0">
                <a:solidFill>
                  <a:srgbClr val="FFFFFF"/>
                </a:solidFill>
              </a:rPr>
              <a:t>avg</a:t>
            </a:r>
            <a:r>
              <a:rPr lang="en-US" sz="3200" dirty="0" smtClean="0">
                <a:solidFill>
                  <a:srgbClr val="FFFFFF"/>
                </a:solidFill>
              </a:rPr>
              <a:t>(</a:t>
            </a:r>
            <a:r>
              <a:rPr lang="en-US" sz="3200" i="1" dirty="0" smtClean="0">
                <a:solidFill>
                  <a:srgbClr val="FFFFFF"/>
                </a:solidFill>
              </a:rPr>
              <a:t>n</a:t>
            </a:r>
            <a:r>
              <a:rPr lang="en-US" sz="3200" dirty="0" smtClean="0">
                <a:solidFill>
                  <a:srgbClr val="FFFFFF"/>
                </a:solidFill>
              </a:rPr>
              <a:t>) = 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3200" i="1" dirty="0" smtClean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200" baseline="30000" dirty="0" smtClean="0">
                <a:solidFill>
                  <a:srgbClr val="FFFFFF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2700338" y="5949950"/>
            <a:ext cx="3887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00"/>
                </a:solidFill>
              </a:rPr>
              <a:t>Possiamo fare meglio?</a:t>
            </a:r>
          </a:p>
        </p:txBody>
      </p:sp>
      <p:sp>
        <p:nvSpPr>
          <p:cNvPr id="110607" name="AutoShape 15"/>
          <p:cNvSpPr>
            <a:spLocks/>
          </p:cNvSpPr>
          <p:nvPr/>
        </p:nvSpPr>
        <p:spPr bwMode="auto">
          <a:xfrm>
            <a:off x="6372225" y="2419350"/>
            <a:ext cx="360363" cy="1657350"/>
          </a:xfrm>
          <a:prstGeom prst="rightBrace">
            <a:avLst>
              <a:gd name="adj1" fmla="val 38326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6588125" y="2852738"/>
            <a:ext cx="698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k+1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oper.</a:t>
            </a:r>
          </a:p>
        </p:txBody>
      </p:sp>
      <p:sp>
        <p:nvSpPr>
          <p:cNvPr id="25618" name="Rectangle 21"/>
          <p:cNvSpPr>
            <a:spLocks noChangeArrowheads="1"/>
          </p:cNvSpPr>
          <p:nvPr/>
        </p:nvSpPr>
        <p:spPr bwMode="auto">
          <a:xfrm>
            <a:off x="3492500" y="325438"/>
            <a:ext cx="5256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000" smtClean="0">
                <a:solidFill>
                  <a:srgbClr val="FFFF00"/>
                </a:solidFill>
                <a:latin typeface="Times" pitchFamily="18" charset="0"/>
              </a:rPr>
              <a:t>Complessità temporale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37</a:t>
            </a:fld>
            <a:endParaRPr lang="it-IT" altLang="it-IT">
              <a:solidFill>
                <a:srgbClr val="FFFFFF"/>
              </a:solidFill>
            </a:endParaRPr>
          </a:p>
        </p:txBody>
      </p:sp>
      <p:sp>
        <p:nvSpPr>
          <p:cNvPr id="20" name="AutoShape 17"/>
          <p:cNvSpPr>
            <a:spLocks/>
          </p:cNvSpPr>
          <p:nvPr/>
        </p:nvSpPr>
        <p:spPr bwMode="auto">
          <a:xfrm>
            <a:off x="4859338" y="1916113"/>
            <a:ext cx="157162" cy="360362"/>
          </a:xfrm>
          <a:prstGeom prst="rightBrace">
            <a:avLst>
              <a:gd name="adj1" fmla="val 19108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003800" y="1844675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1 assegnamento</a:t>
            </a:r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627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596" grpId="0" animBg="1"/>
      <p:bldP spid="110597" grpId="0" animBg="1"/>
      <p:bldP spid="110598" grpId="0"/>
      <p:bldP spid="110599" grpId="0"/>
      <p:bldP spid="110600" grpId="0" animBg="1"/>
      <p:bldP spid="110601" grpId="0"/>
      <p:bldP spid="110602" grpId="0"/>
      <p:bldP spid="110603" grpId="0"/>
      <p:bldP spid="110605" grpId="0"/>
      <p:bldP spid="110606" grpId="0"/>
      <p:bldP spid="110607" grpId="0" animBg="1"/>
      <p:bldP spid="110608" grpId="0"/>
      <p:bldP spid="20" grpId="0" animBg="1"/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34925" y="1252538"/>
            <a:ext cx="4608513" cy="3255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</a:rPr>
              <a:t>InsertionSort2 (A)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  <a:r>
              <a:rPr lang="en-US" sz="1800" b="1" smtClean="0">
                <a:solidFill>
                  <a:srgbClr val="000000"/>
                </a:solidFill>
              </a:rPr>
              <a:t>for</a:t>
            </a:r>
            <a:r>
              <a:rPr lang="en-US" sz="1800" smtClean="0">
                <a:solidFill>
                  <a:srgbClr val="000000"/>
                </a:solidFill>
              </a:rPr>
              <a:t> k=1 </a:t>
            </a:r>
            <a:r>
              <a:rPr lang="en-US" sz="1800" b="1" smtClean="0">
                <a:solidFill>
                  <a:srgbClr val="000000"/>
                </a:solidFill>
              </a:rPr>
              <a:t>to</a:t>
            </a:r>
            <a:r>
              <a:rPr lang="en-US" sz="1800" smtClean="0">
                <a:solidFill>
                  <a:srgbClr val="000000"/>
                </a:solidFill>
              </a:rPr>
              <a:t> n-1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x = A[k+1]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j = k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while</a:t>
            </a:r>
            <a:r>
              <a:rPr lang="en-US" sz="1800" smtClean="0">
                <a:solidFill>
                  <a:srgbClr val="000000"/>
                </a:solidFill>
              </a:rPr>
              <a:t> j &gt; 0 e A[j] &gt; x </a:t>
            </a:r>
            <a:r>
              <a:rPr lang="en-US" sz="1800" b="1" smtClean="0">
                <a:solidFill>
                  <a:srgbClr val="000000"/>
                </a:solidFill>
              </a:rPr>
              <a:t>do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     A[j+1] = A[j]</a:t>
            </a:r>
            <a:endParaRPr lang="en-US" sz="18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</a:t>
            </a:r>
            <a:r>
              <a:rPr lang="en-US" sz="1800" b="1" smtClean="0">
                <a:solidFill>
                  <a:srgbClr val="000000"/>
                </a:solidFill>
              </a:rPr>
              <a:t> </a:t>
            </a:r>
            <a:r>
              <a:rPr lang="en-US" sz="1800" smtClean="0">
                <a:solidFill>
                  <a:srgbClr val="000000"/>
                </a:solidFill>
              </a:rPr>
              <a:t>     j= j-1</a:t>
            </a:r>
            <a:endParaRPr lang="en-US" sz="1800" b="1" smtClean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sz="1800" smtClean="0">
                <a:solidFill>
                  <a:srgbClr val="000000"/>
                </a:solidFill>
              </a:rPr>
              <a:t> 	A[j+1]=x</a:t>
            </a:r>
          </a:p>
        </p:txBody>
      </p:sp>
      <p:sp>
        <p:nvSpPr>
          <p:cNvPr id="112648" name="AutoShape 8"/>
          <p:cNvSpPr>
            <a:spLocks/>
          </p:cNvSpPr>
          <p:nvPr/>
        </p:nvSpPr>
        <p:spPr bwMode="auto">
          <a:xfrm>
            <a:off x="6372225" y="2044700"/>
            <a:ext cx="360363" cy="2376488"/>
          </a:xfrm>
          <a:prstGeom prst="rightBrace">
            <a:avLst>
              <a:gd name="adj1" fmla="val 54956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6877050" y="2854325"/>
            <a:ext cx="17748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FFFFFF"/>
                </a:solidFill>
              </a:rPr>
              <a:t>il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tutto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</a:rPr>
              <a:t>eseguito</a:t>
            </a:r>
            <a:endParaRPr lang="en-US" sz="2000" dirty="0" smtClean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p</a:t>
            </a:r>
            <a:r>
              <a:rPr lang="en-US" sz="2000" dirty="0" smtClean="0">
                <a:solidFill>
                  <a:srgbClr val="FFFFFF"/>
                </a:solidFill>
              </a:rPr>
              <a:t>er k=1,…, n-1</a:t>
            </a:r>
          </a:p>
        </p:txBody>
      </p:sp>
      <p:sp>
        <p:nvSpPr>
          <p:cNvPr id="112650" name="AutoShape 10"/>
          <p:cNvSpPr>
            <a:spLocks/>
          </p:cNvSpPr>
          <p:nvPr/>
        </p:nvSpPr>
        <p:spPr bwMode="auto">
          <a:xfrm>
            <a:off x="4643438" y="3284538"/>
            <a:ext cx="360362" cy="776287"/>
          </a:xfrm>
          <a:prstGeom prst="rightBrace">
            <a:avLst>
              <a:gd name="adj1" fmla="val 17952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5003800" y="3254375"/>
            <a:ext cx="1443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t</a:t>
            </a:r>
            <a:r>
              <a:rPr lang="en-US" baseline="-25000" smtClean="0">
                <a:solidFill>
                  <a:srgbClr val="FFFFFF"/>
                </a:solidFill>
              </a:rPr>
              <a:t>k</a:t>
            </a:r>
            <a:r>
              <a:rPr lang="en-US" smtClean="0">
                <a:solidFill>
                  <a:srgbClr val="FFFFFF"/>
                </a:solidFill>
              </a:rPr>
              <a:t> ≤ 2k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assegnam.</a:t>
            </a:r>
          </a:p>
        </p:txBody>
      </p:sp>
      <p:sp>
        <p:nvSpPr>
          <p:cNvPr id="112653" name="Rectangle 13"/>
          <p:cNvSpPr>
            <a:spLocks noChangeArrowheads="1"/>
          </p:cNvSpPr>
          <p:nvPr/>
        </p:nvSpPr>
        <p:spPr bwMode="auto">
          <a:xfrm>
            <a:off x="-251495" y="4799013"/>
            <a:ext cx="871192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   </a:t>
            </a:r>
            <a:r>
              <a:rPr lang="en-US" sz="3600" dirty="0" smtClean="0">
                <a:solidFill>
                  <a:srgbClr val="FFFFFF"/>
                </a:solidFill>
              </a:rPr>
              <a:t>      </a:t>
            </a:r>
            <a:r>
              <a:rPr lang="en-US" sz="2800" dirty="0" smtClean="0">
                <a:solidFill>
                  <a:srgbClr val="FFFFFF"/>
                </a:solidFill>
              </a:rPr>
              <a:t>T</a:t>
            </a:r>
            <a:r>
              <a:rPr lang="en-US" sz="2800" dirty="0" smtClean="0">
                <a:solidFill>
                  <a:srgbClr val="FFFFFF"/>
                </a:solidFill>
              </a:rPr>
              <a:t>(</a:t>
            </a:r>
            <a:r>
              <a:rPr lang="en-US" sz="2800" i="1" dirty="0" smtClean="0">
                <a:solidFill>
                  <a:srgbClr val="FFFFFF"/>
                </a:solidFill>
              </a:rPr>
              <a:t>n</a:t>
            </a:r>
            <a:r>
              <a:rPr lang="en-US" sz="2800" dirty="0" smtClean="0">
                <a:solidFill>
                  <a:srgbClr val="FFFFFF"/>
                </a:solidFill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=</a:t>
            </a:r>
            <a:r>
              <a:rPr lang="en-US" sz="2800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2800" i="1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2800" dirty="0" smtClean="0">
                <a:solidFill>
                  <a:srgbClr val="FFFFFF"/>
                </a:solidFill>
                <a:cs typeface="Times New Roman" pitchFamily="18" charset="0"/>
              </a:rPr>
              <a:t>+</a:t>
            </a:r>
            <a:r>
              <a:rPr lang="en-US" sz="4000" dirty="0" smtClean="0">
                <a:solidFill>
                  <a:srgbClr val="FFFFFF"/>
                </a:solidFill>
                <a:sym typeface="Symbol" pitchFamily="18" charset="2"/>
              </a:rPr>
              <a:t></a:t>
            </a:r>
            <a:r>
              <a:rPr lang="en-US" sz="280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  <a:sym typeface="Symbol" pitchFamily="18" charset="2"/>
              </a:rPr>
              <a:t>t</a:t>
            </a:r>
            <a:r>
              <a:rPr lang="en-US" sz="2800" baseline="-25000" dirty="0" err="1" smtClean="0">
                <a:solidFill>
                  <a:srgbClr val="FFFFFF"/>
                </a:solidFill>
                <a:sym typeface="Symbol" pitchFamily="18" charset="2"/>
              </a:rPr>
              <a:t>k</a:t>
            </a:r>
            <a:r>
              <a:rPr lang="en-US" sz="2800" dirty="0" smtClean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≤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800" dirty="0">
                <a:solidFill>
                  <a:srgbClr val="FFFFFF"/>
                </a:solidFill>
                <a:sym typeface="Symbol" pitchFamily="18" charset="2"/>
              </a:rPr>
              <a:t>(</a:t>
            </a:r>
            <a:r>
              <a:rPr lang="en-US" sz="2800" i="1" dirty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rgbClr val="FFFFFF"/>
                </a:solidFill>
                <a:sym typeface="Symbol" pitchFamily="18" charset="2"/>
              </a:rPr>
              <a:t>)+</a:t>
            </a:r>
            <a:r>
              <a:rPr lang="en-US" sz="4000" dirty="0" smtClean="0">
                <a:solidFill>
                  <a:srgbClr val="FFFFFF"/>
                </a:solidFill>
                <a:sym typeface="Symbol" pitchFamily="18" charset="2"/>
              </a:rPr>
              <a:t></a:t>
            </a:r>
            <a:r>
              <a:rPr lang="en-US" sz="2800" dirty="0" smtClean="0">
                <a:solidFill>
                  <a:srgbClr val="FFFFFF"/>
                </a:solidFill>
                <a:sym typeface="Symbol" pitchFamily="18" charset="2"/>
              </a:rPr>
              <a:t> 2k =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(</a:t>
            </a:r>
            <a:r>
              <a:rPr lang="en-US" sz="2400" i="1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)+</a:t>
            </a:r>
            <a:r>
              <a:rPr lang="en-US" sz="2400" dirty="0" smtClean="0">
                <a:solidFill>
                  <a:srgbClr val="FFFFFF"/>
                </a:solidFill>
              </a:rPr>
              <a:t>n·(n-1) = 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(</a:t>
            </a:r>
            <a:r>
              <a:rPr lang="en-US" sz="2400" i="1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24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endParaRPr lang="en-US" sz="2400" dirty="0" smtClean="0">
              <a:solidFill>
                <a:schemeClr val="bg1"/>
              </a:solidFill>
              <a:latin typeface="Tahoma" pitchFamily="34" charset="0"/>
              <a:sym typeface="Symbol" pitchFamily="18" charset="2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     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T(</a:t>
            </a:r>
            <a:r>
              <a:rPr lang="en-US" sz="3200" i="1" dirty="0" smtClean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200" dirty="0" smtClean="0">
                <a:solidFill>
                  <a:srgbClr val="FFFFFF"/>
                </a:solidFill>
                <a:sym typeface="Symbol" pitchFamily="18" charset="2"/>
              </a:rPr>
              <a:t>) = </a:t>
            </a:r>
            <a:r>
              <a:rPr lang="en-US" sz="3600" dirty="0" smtClean="0">
                <a:solidFill>
                  <a:srgbClr val="FFFF00"/>
                </a:solidFill>
                <a:sym typeface="Symbol" pitchFamily="18" charset="2"/>
              </a:rPr>
              <a:t>O</a:t>
            </a:r>
            <a:r>
              <a:rPr lang="en-US" sz="3600" dirty="0" smtClean="0">
                <a:solidFill>
                  <a:srgbClr val="FFFFFF"/>
                </a:solidFill>
                <a:sym typeface="Symbol" pitchFamily="18" charset="2"/>
              </a:rPr>
              <a:t>(</a:t>
            </a:r>
            <a:r>
              <a:rPr lang="en-US" sz="3600" i="1" dirty="0" smtClean="0">
                <a:solidFill>
                  <a:srgbClr val="FFFFFF"/>
                </a:solidFill>
                <a:sym typeface="Symbol" pitchFamily="18" charset="2"/>
              </a:rPr>
              <a:t>n</a:t>
            </a:r>
            <a:r>
              <a:rPr lang="en-US" sz="3600" baseline="30000" dirty="0" smtClean="0">
                <a:solidFill>
                  <a:srgbClr val="FFFFFF"/>
                </a:solidFill>
                <a:sym typeface="Symbol" pitchFamily="18" charset="2"/>
              </a:rPr>
              <a:t>2</a:t>
            </a:r>
            <a:r>
              <a:rPr lang="en-US" sz="3600" dirty="0" smtClean="0">
                <a:solidFill>
                  <a:srgbClr val="FFFFFF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402036" y="5301208"/>
            <a:ext cx="585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k=1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2462361" y="4627563"/>
            <a:ext cx="52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sz="2000" i="1" smtClean="0">
              <a:solidFill>
                <a:srgbClr val="FFFFFF"/>
              </a:solidFill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4274245" y="5301208"/>
            <a:ext cx="585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FF"/>
                </a:solidFill>
              </a:rPr>
              <a:t>k=1</a:t>
            </a: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4283968" y="4627563"/>
            <a:ext cx="525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i="1" smtClean="0">
                <a:solidFill>
                  <a:srgbClr val="FFFFFF"/>
                </a:solidFill>
              </a:rPr>
              <a:t>n</a:t>
            </a:r>
            <a:r>
              <a:rPr lang="en-US" sz="2000" smtClean="0">
                <a:solidFill>
                  <a:srgbClr val="FFFFFF"/>
                </a:solidFill>
              </a:rPr>
              <a:t>-1</a:t>
            </a:r>
            <a:endParaRPr lang="en-US" i="1" smtClean="0">
              <a:solidFill>
                <a:srgbClr val="FFFFFF"/>
              </a:solidFill>
            </a:endParaRPr>
          </a:p>
        </p:txBody>
      </p:sp>
      <p:sp>
        <p:nvSpPr>
          <p:cNvPr id="26638" name="Rectangle 19"/>
          <p:cNvSpPr>
            <a:spLocks noChangeArrowheads="1"/>
          </p:cNvSpPr>
          <p:nvPr/>
        </p:nvSpPr>
        <p:spPr bwMode="auto">
          <a:xfrm>
            <a:off x="1331913" y="333375"/>
            <a:ext cx="741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000" smtClean="0">
                <a:solidFill>
                  <a:srgbClr val="FFFF00"/>
                </a:solidFill>
                <a:latin typeface="Times" pitchFamily="18" charset="0"/>
              </a:rPr>
              <a:t>Una variante dell’IS più efficiente</a:t>
            </a:r>
          </a:p>
        </p:txBody>
      </p:sp>
      <p:sp>
        <p:nvSpPr>
          <p:cNvPr id="112662" name="Rectangle 22"/>
          <p:cNvSpPr>
            <a:spLocks noChangeArrowheads="1"/>
          </p:cNvSpPr>
          <p:nvPr/>
        </p:nvSpPr>
        <p:spPr bwMode="auto">
          <a:xfrm>
            <a:off x="4104468" y="5561945"/>
            <a:ext cx="50395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Si </a:t>
            </a:r>
            <a:r>
              <a:rPr lang="en-US" sz="2000" dirty="0" err="1" smtClean="0">
                <a:solidFill>
                  <a:srgbClr val="FFFFFF"/>
                </a:solidFill>
                <a:latin typeface="Times" pitchFamily="18" charset="0"/>
              </a:rPr>
              <a:t>noti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latin typeface="Times" pitchFamily="18" charset="0"/>
              </a:rPr>
              <a:t>che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" pitchFamily="18" charset="0"/>
              </a:rPr>
              <a:t>T(n</a:t>
            </a:r>
            <a:r>
              <a:rPr lang="en-US" sz="2000" dirty="0" smtClean="0">
                <a:solidFill>
                  <a:srgbClr val="FFFF00"/>
                </a:solidFill>
                <a:latin typeface="Times" pitchFamily="18" charset="0"/>
              </a:rPr>
              <a:t>)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è </a:t>
            </a:r>
            <a:r>
              <a:rPr lang="en-US" sz="2000" dirty="0" smtClean="0">
                <a:solidFill>
                  <a:srgbClr val="FFFF00"/>
                </a:solidFill>
                <a:latin typeface="Times" pitchFamily="18" charset="0"/>
              </a:rPr>
              <a:t>AL PIÙ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" pitchFamily="18" charset="0"/>
              </a:rPr>
              <a:t>UGUALE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ad un </a:t>
            </a:r>
            <a:r>
              <a:rPr lang="en-US" sz="2000" dirty="0" err="1" smtClean="0">
                <a:solidFill>
                  <a:srgbClr val="FFFFFF"/>
                </a:solidFill>
                <a:latin typeface="Times" pitchFamily="18" charset="0"/>
              </a:rPr>
              <a:t>polinomio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di 2º </a:t>
            </a:r>
            <a:r>
              <a:rPr lang="en-US" sz="2000" dirty="0" err="1" smtClean="0">
                <a:solidFill>
                  <a:srgbClr val="FFFFFF"/>
                </a:solidFill>
                <a:latin typeface="Times" pitchFamily="18" charset="0"/>
              </a:rPr>
              <a:t>grado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in </a:t>
            </a:r>
            <a:r>
              <a:rPr lang="en-US" sz="2000" dirty="0" smtClean="0">
                <a:solidFill>
                  <a:srgbClr val="FFFF00"/>
                </a:solidFill>
                <a:latin typeface="Times" pitchFamily="18" charset="0"/>
              </a:rPr>
              <a:t>n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, e </a:t>
            </a:r>
            <a:r>
              <a:rPr lang="en-US" sz="2000" dirty="0" err="1" smtClean="0">
                <a:solidFill>
                  <a:srgbClr val="FFFFFF"/>
                </a:solidFill>
                <a:latin typeface="Times" pitchFamily="18" charset="0"/>
              </a:rPr>
              <a:t>quindi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la </a:t>
            </a:r>
            <a:r>
              <a:rPr lang="en-US" sz="2000" dirty="0" err="1" smtClean="0">
                <a:solidFill>
                  <a:srgbClr val="FFFFFF"/>
                </a:solidFill>
                <a:latin typeface="Times" pitchFamily="18" charset="0"/>
              </a:rPr>
              <a:t>notazione</a:t>
            </a:r>
            <a:r>
              <a:rPr lang="en-US" sz="2000" dirty="0" smtClean="0">
                <a:solidFill>
                  <a:srgbClr val="FFFFFF"/>
                </a:solidFill>
                <a:latin typeface="Times" pitchFamily="18" charset="0"/>
              </a:rPr>
              <a:t> </a:t>
            </a:r>
            <a:r>
              <a:rPr lang="it-IT" sz="2000" dirty="0" smtClean="0">
                <a:solidFill>
                  <a:srgbClr val="FFFF00"/>
                </a:solidFill>
                <a:latin typeface="Times" pitchFamily="18" charset="0"/>
              </a:rPr>
              <a:t>O</a:t>
            </a:r>
            <a:r>
              <a:rPr lang="it-IT" sz="2000" dirty="0" smtClean="0">
                <a:solidFill>
                  <a:srgbClr val="FFFFFF"/>
                </a:solidFill>
                <a:latin typeface="Times" pitchFamily="18" charset="0"/>
              </a:rPr>
              <a:t> è perfettamente </a:t>
            </a:r>
            <a:r>
              <a:rPr lang="it-IT" sz="2000" dirty="0" smtClean="0">
                <a:solidFill>
                  <a:srgbClr val="FFFF00"/>
                </a:solidFill>
                <a:latin typeface="Times" pitchFamily="18" charset="0"/>
              </a:rPr>
              <a:t>ESPRESSIVA</a:t>
            </a:r>
            <a:r>
              <a:rPr lang="it-IT" sz="2000" dirty="0" smtClean="0">
                <a:solidFill>
                  <a:srgbClr val="FFFFFF"/>
                </a:solidFill>
                <a:latin typeface="Times" pitchFamily="18" charset="0"/>
              </a:rPr>
              <a:t> del valore di T(n)</a:t>
            </a:r>
            <a:endParaRPr lang="el-GR" sz="2000" dirty="0" smtClean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9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2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 animBg="1"/>
      <p:bldP spid="112649" grpId="0"/>
      <p:bldP spid="112650" grpId="0" animBg="1"/>
      <p:bldP spid="112651" grpId="0"/>
      <p:bldP spid="112653" grpId="0" build="p"/>
      <p:bldP spid="112654" grpId="0"/>
      <p:bldP spid="112655" grpId="0"/>
      <p:bldP spid="112657" grpId="0"/>
      <p:bldP spid="112658" grpId="0"/>
      <p:bldP spid="1126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FFFF00"/>
                </a:solidFill>
              </a:rPr>
              <a:t>Caso migliore, peggiore, e medio di </a:t>
            </a:r>
            <a:r>
              <a:rPr lang="it-IT" sz="3600" dirty="0" smtClean="0">
                <a:solidFill>
                  <a:srgbClr val="FFFF00"/>
                </a:solidFill>
                <a:latin typeface="Courier" pitchFamily="49" charset="0"/>
              </a:rPr>
              <a:t>InsertionSort2</a:t>
            </a: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9144000" cy="48244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migliore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array </a:t>
            </a:r>
            <a:r>
              <a:rPr lang="en-US" sz="2400" dirty="0" err="1" smtClean="0"/>
              <a:t>già</a:t>
            </a:r>
            <a:r>
              <a:rPr lang="en-US" sz="2400" dirty="0" smtClean="0"/>
              <a:t> </a:t>
            </a:r>
            <a:r>
              <a:rPr lang="en-US" sz="2400" dirty="0" err="1" smtClean="0"/>
              <a:t>ordinato</a:t>
            </a:r>
            <a:r>
              <a:rPr lang="en-US" sz="2400" dirty="0" smtClean="0"/>
              <a:t> in </a:t>
            </a:r>
            <a:r>
              <a:rPr lang="en-US" sz="2400" dirty="0" err="1" smtClean="0"/>
              <a:t>ordine</a:t>
            </a:r>
            <a:r>
              <a:rPr lang="en-US" sz="2400" dirty="0" smtClean="0"/>
              <a:t> </a:t>
            </a:r>
            <a:r>
              <a:rPr lang="en-US" sz="2400" dirty="0" err="1" smtClean="0"/>
              <a:t>crescente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 </a:t>
            </a:r>
            <a:r>
              <a:rPr lang="en-US" sz="2400" dirty="0" err="1" smtClean="0">
                <a:sym typeface="Symbol" pitchFamily="18" charset="2"/>
              </a:rPr>
              <a:t>t</a:t>
            </a:r>
            <a:r>
              <a:rPr lang="en-US" sz="2400" baseline="-25000" dirty="0" err="1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= 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 </a:t>
            </a:r>
            <a:r>
              <a:rPr lang="en-US" sz="2400" dirty="0" err="1" smtClean="0"/>
              <a:t>T</a:t>
            </a:r>
            <a:r>
              <a:rPr lang="en-US" sz="2400" i="1" baseline="-25000" dirty="0" err="1" smtClean="0"/>
              <a:t>best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  <a:r>
              <a:rPr lang="en-US" sz="2400" dirty="0" smtClean="0">
                <a:sym typeface="Symbol" pitchFamily="18" charset="2"/>
              </a:rPr>
              <a:t> = (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dirty="0" smtClean="0">
                <a:sym typeface="Symbol" pitchFamily="18" charset="2"/>
              </a:rPr>
              <a:t>)     (</a:t>
            </a:r>
            <a:r>
              <a:rPr lang="en-US" sz="2400" dirty="0" err="1" smtClean="0">
                <a:sym typeface="Symbol" pitchFamily="18" charset="2"/>
              </a:rPr>
              <a:t>costo</a:t>
            </a:r>
            <a:r>
              <a:rPr lang="en-US" sz="2400" dirty="0" smtClean="0">
                <a:sym typeface="Symbol" pitchFamily="18" charset="2"/>
              </a:rPr>
              <a:t> del </a:t>
            </a:r>
            <a:r>
              <a:rPr lang="en-US" sz="2400" dirty="0" err="1" smtClean="0">
                <a:sym typeface="Symbol" pitchFamily="18" charset="2"/>
              </a:rPr>
              <a:t>ciclo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for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esterno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ym typeface="Symbol" pitchFamily="18" charset="2"/>
              </a:rPr>
              <a:t>Caso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peggiore</a:t>
            </a:r>
            <a:endParaRPr lang="en-US" sz="28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array </a:t>
            </a:r>
            <a:r>
              <a:rPr lang="en-US" sz="2400" dirty="0" err="1" smtClean="0">
                <a:sym typeface="Symbol" pitchFamily="18" charset="2"/>
              </a:rPr>
              <a:t>ordinato</a:t>
            </a:r>
            <a:r>
              <a:rPr lang="en-US" sz="2400" dirty="0" smtClean="0">
                <a:sym typeface="Symbol" pitchFamily="18" charset="2"/>
              </a:rPr>
              <a:t> in </a:t>
            </a:r>
            <a:r>
              <a:rPr lang="en-US" sz="2400" dirty="0" err="1" smtClean="0">
                <a:sym typeface="Symbol" pitchFamily="18" charset="2"/>
              </a:rPr>
              <a:t>ordine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decrescente</a:t>
            </a:r>
            <a:r>
              <a:rPr lang="en-US" sz="2400" dirty="0" smtClean="0">
                <a:sym typeface="Symbol" pitchFamily="18" charset="2"/>
              </a:rPr>
              <a:t>  </a:t>
            </a:r>
            <a:r>
              <a:rPr lang="en-US" sz="2400" dirty="0" err="1" smtClean="0">
                <a:sym typeface="Symbol" pitchFamily="18" charset="2"/>
              </a:rPr>
              <a:t>t</a:t>
            </a:r>
            <a:r>
              <a:rPr lang="en-US" sz="2400" baseline="-25000" dirty="0" err="1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= 2k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 </a:t>
            </a:r>
            <a:r>
              <a:rPr lang="en-US" sz="2400" dirty="0" smtClean="0"/>
              <a:t>T(</a:t>
            </a:r>
            <a:r>
              <a:rPr lang="en-US" sz="2400" i="1" dirty="0" smtClean="0"/>
              <a:t>n</a:t>
            </a:r>
            <a:r>
              <a:rPr lang="en-US" sz="2400" dirty="0" smtClean="0"/>
              <a:t>) = </a:t>
            </a:r>
            <a:r>
              <a:rPr lang="en-US" sz="3600" dirty="0" smtClean="0">
                <a:sym typeface="Symbol" pitchFamily="18" charset="2"/>
              </a:rPr>
              <a:t></a:t>
            </a:r>
            <a:r>
              <a:rPr lang="en-US" sz="2400" dirty="0" smtClean="0">
                <a:sym typeface="Symbol" pitchFamily="18" charset="2"/>
              </a:rPr>
              <a:t> 2k </a:t>
            </a:r>
            <a:r>
              <a:rPr lang="en-US" sz="2400" dirty="0" smtClean="0"/>
              <a:t>= </a:t>
            </a:r>
            <a:r>
              <a:rPr lang="en-US" sz="2400" dirty="0" smtClean="0">
                <a:sym typeface="Symbol" pitchFamily="18" charset="2"/>
              </a:rPr>
              <a:t>(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i="1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ym typeface="Symbol" pitchFamily="18" charset="2"/>
              </a:rPr>
              <a:t>Caso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medio</a:t>
            </a:r>
            <a:endParaRPr lang="en-US" sz="28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pitchFamily="18" charset="2"/>
              </a:rPr>
              <a:t>L’elemento</a:t>
            </a:r>
            <a:r>
              <a:rPr lang="en-US" sz="2400" dirty="0" smtClean="0">
                <a:sym typeface="Symbol" pitchFamily="18" charset="2"/>
              </a:rPr>
              <a:t> in </a:t>
            </a:r>
            <a:r>
              <a:rPr lang="en-US" sz="2400" dirty="0" err="1" smtClean="0">
                <a:sym typeface="Symbol" pitchFamily="18" charset="2"/>
              </a:rPr>
              <a:t>posizione</a:t>
            </a:r>
            <a:r>
              <a:rPr lang="en-US" sz="2400" dirty="0" smtClean="0">
                <a:sym typeface="Symbol" pitchFamily="18" charset="2"/>
              </a:rPr>
              <a:t> k+1 ha la </a:t>
            </a:r>
            <a:r>
              <a:rPr lang="en-US" sz="2400" dirty="0" err="1" smtClean="0">
                <a:sym typeface="Symbol" pitchFamily="18" charset="2"/>
              </a:rPr>
              <a:t>medesima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probabilità</a:t>
            </a:r>
            <a:r>
              <a:rPr lang="en-US" sz="2400" dirty="0" smtClean="0">
                <a:sym typeface="Symbol" pitchFamily="18" charset="2"/>
              </a:rPr>
              <a:t> di </a:t>
            </a:r>
            <a:r>
              <a:rPr lang="en-US" sz="2400" dirty="0" err="1" smtClean="0">
                <a:sym typeface="Symbol" pitchFamily="18" charset="2"/>
              </a:rPr>
              <a:t>essere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inserito</a:t>
            </a:r>
            <a:r>
              <a:rPr lang="en-US" sz="2400" dirty="0" smtClean="0">
                <a:sym typeface="Symbol" pitchFamily="18" charset="2"/>
              </a:rPr>
              <a:t> in </a:t>
            </a:r>
            <a:r>
              <a:rPr lang="en-US" sz="2400" dirty="0" err="1" smtClean="0">
                <a:sym typeface="Symbol" pitchFamily="18" charset="2"/>
              </a:rPr>
              <a:t>ciascuna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delle</a:t>
            </a:r>
            <a:r>
              <a:rPr lang="en-US" sz="2400" dirty="0" smtClean="0">
                <a:sym typeface="Symbol" pitchFamily="18" charset="2"/>
              </a:rPr>
              <a:t> k </a:t>
            </a:r>
            <a:r>
              <a:rPr lang="en-US" sz="2400" dirty="0" err="1" smtClean="0">
                <a:sym typeface="Symbol" pitchFamily="18" charset="2"/>
              </a:rPr>
              <a:t>posizioni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che</a:t>
            </a:r>
            <a:r>
              <a:rPr lang="en-US" sz="2400" dirty="0" smtClean="0">
                <a:sym typeface="Symbol" pitchFamily="18" charset="2"/>
              </a:rPr>
              <a:t> lo </a:t>
            </a:r>
            <a:r>
              <a:rPr lang="en-US" sz="2400" dirty="0" err="1" smtClean="0">
                <a:sym typeface="Symbol" pitchFamily="18" charset="2"/>
              </a:rPr>
              <a:t>precedono</a:t>
            </a:r>
            <a:r>
              <a:rPr lang="en-US" sz="2400" dirty="0" smtClean="0">
                <a:sym typeface="Symbol" pitchFamily="18" charset="2"/>
              </a:rPr>
              <a:t>   la </a:t>
            </a:r>
            <a:r>
              <a:rPr lang="en-US" sz="2400" dirty="0" err="1" smtClean="0">
                <a:sym typeface="Symbol" pitchFamily="18" charset="2"/>
              </a:rPr>
              <a:t>sua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posizione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ym typeface="Symbol" pitchFamily="18" charset="2"/>
              </a:rPr>
              <a:t>attesa</a:t>
            </a:r>
            <a:r>
              <a:rPr lang="en-US" sz="2400" dirty="0" smtClean="0">
                <a:sym typeface="Symbol" pitchFamily="18" charset="2"/>
              </a:rPr>
              <a:t> è k/2  </a:t>
            </a:r>
            <a:r>
              <a:rPr lang="en-US" sz="2400" dirty="0" err="1" smtClean="0">
                <a:sym typeface="Symbol" pitchFamily="18" charset="2"/>
              </a:rPr>
              <a:t>il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Symbol" pitchFamily="18" charset="2"/>
              </a:rPr>
              <a:t>valore</a:t>
            </a: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sym typeface="Symbol" pitchFamily="18" charset="2"/>
              </a:rPr>
              <a:t>atteso</a:t>
            </a:r>
            <a:r>
              <a:rPr lang="en-US" sz="2400" dirty="0" smtClean="0">
                <a:solidFill>
                  <a:srgbClr val="FFFF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di </a:t>
            </a:r>
            <a:r>
              <a:rPr lang="en-US" sz="2400" dirty="0" err="1" smtClean="0">
                <a:sym typeface="Symbol" pitchFamily="18" charset="2"/>
              </a:rPr>
              <a:t>t</a:t>
            </a:r>
            <a:r>
              <a:rPr lang="en-US" sz="2400" baseline="-25000" dirty="0" err="1" smtClean="0">
                <a:sym typeface="Symbol" pitchFamily="18" charset="2"/>
              </a:rPr>
              <a:t>k</a:t>
            </a:r>
            <a:r>
              <a:rPr lang="en-US" sz="2400" dirty="0" smtClean="0">
                <a:sym typeface="Symbol" pitchFamily="18" charset="2"/>
              </a:rPr>
              <a:t> = k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ym typeface="Symbol" pitchFamily="18" charset="2"/>
              </a:rPr>
              <a:t>	 </a:t>
            </a:r>
            <a:r>
              <a:rPr lang="en-US" sz="2400" dirty="0" err="1" smtClean="0"/>
              <a:t>T</a:t>
            </a:r>
            <a:r>
              <a:rPr lang="en-US" sz="2400" i="1" baseline="-25000" dirty="0" err="1" smtClean="0"/>
              <a:t>avg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dirty="0" smtClean="0"/>
              <a:t>) = </a:t>
            </a:r>
            <a:r>
              <a:rPr lang="en-US" sz="3600" dirty="0" smtClean="0">
                <a:sym typeface="Symbol" pitchFamily="18" charset="2"/>
              </a:rPr>
              <a:t></a:t>
            </a:r>
            <a:r>
              <a:rPr lang="en-US" sz="2400" dirty="0" smtClean="0">
                <a:sym typeface="Symbol" pitchFamily="18" charset="2"/>
              </a:rPr>
              <a:t> k </a:t>
            </a:r>
            <a:r>
              <a:rPr lang="en-US" sz="2400" dirty="0" smtClean="0"/>
              <a:t>= </a:t>
            </a:r>
            <a:r>
              <a:rPr lang="en-US" sz="2400" dirty="0" smtClean="0">
                <a:sym typeface="Symbol" pitchFamily="18" charset="2"/>
              </a:rPr>
              <a:t>(</a:t>
            </a:r>
            <a:r>
              <a:rPr lang="en-US" sz="2400" i="1" dirty="0" smtClean="0">
                <a:sym typeface="Symbol" pitchFamily="18" charset="2"/>
              </a:rPr>
              <a:t>n</a:t>
            </a:r>
            <a:r>
              <a:rPr lang="en-US" sz="2400" i="1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)    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4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2051720" y="3861048"/>
            <a:ext cx="544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FFFFFF"/>
                </a:solidFill>
              </a:rPr>
              <a:t>k=1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2370138" y="6021388"/>
            <a:ext cx="54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FFFFFF"/>
                </a:solidFill>
              </a:rPr>
              <a:t>k=1</a:t>
            </a:r>
            <a:endParaRPr lang="en-US" sz="2000" smtClean="0">
              <a:solidFill>
                <a:srgbClr val="FFFFFF"/>
              </a:solidFill>
            </a:endParaRP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2393950" y="5445125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i="1" smtClean="0">
                <a:solidFill>
                  <a:srgbClr val="FFFFFF"/>
                </a:solidFill>
              </a:rPr>
              <a:t>n</a:t>
            </a:r>
            <a:r>
              <a:rPr lang="en-US" sz="1800" smtClean="0">
                <a:solidFill>
                  <a:srgbClr val="FFFFFF"/>
                </a:solidFill>
              </a:rPr>
              <a:t>-1</a:t>
            </a:r>
            <a:endParaRPr lang="en-US" sz="1800" i="1" smtClean="0">
              <a:solidFill>
                <a:srgbClr val="FFFFFF"/>
              </a:solidFill>
            </a:endParaRP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051720" y="3348038"/>
            <a:ext cx="493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i="1" smtClean="0">
                <a:solidFill>
                  <a:srgbClr val="FFFFFF"/>
                </a:solidFill>
              </a:rPr>
              <a:t>n</a:t>
            </a:r>
            <a:r>
              <a:rPr lang="en-US" sz="1800" smtClean="0">
                <a:solidFill>
                  <a:srgbClr val="FFFFFF"/>
                </a:solidFill>
              </a:rPr>
              <a:t>-1</a:t>
            </a:r>
            <a:endParaRPr lang="en-US" sz="1800" i="1" smtClean="0">
              <a:solidFill>
                <a:srgbClr val="FFFFFF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39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2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4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9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4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49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7" grpId="0"/>
      <p:bldP spid="124939" grpId="0"/>
      <p:bldP spid="124941" grpId="0"/>
      <p:bldP spid="1249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r>
              <a:rPr lang="it-IT" sz="3000" dirty="0" smtClean="0"/>
              <a:t>Il </a:t>
            </a:r>
            <a:r>
              <a:rPr lang="it-IT" sz="3000" dirty="0" smtClean="0">
                <a:solidFill>
                  <a:srgbClr val="FF0000"/>
                </a:solidFill>
              </a:rPr>
              <a:t>problema della ricerca</a:t>
            </a:r>
            <a:r>
              <a:rPr lang="it-IT" sz="3000" dirty="0" smtClean="0"/>
              <a:t>, ovvero di verificare se un certo elemento è presente in un dato insieme di dimensione </a:t>
            </a:r>
            <a:r>
              <a:rPr lang="it-IT" sz="3000" dirty="0" smtClean="0">
                <a:solidFill>
                  <a:srgbClr val="3366FF"/>
                </a:solidFill>
              </a:rPr>
              <a:t>n</a:t>
            </a:r>
            <a:r>
              <a:rPr lang="it-IT" sz="3000" dirty="0" smtClean="0"/>
              <a:t>, appartiene a </a:t>
            </a:r>
            <a:r>
              <a:rPr lang="it-IT" sz="3000" dirty="0" smtClean="0">
                <a:solidFill>
                  <a:srgbClr val="3366FF"/>
                </a:solidFill>
              </a:rPr>
              <a:t>Time(n)</a:t>
            </a:r>
            <a:r>
              <a:rPr lang="it-IT" sz="3000" dirty="0" smtClean="0"/>
              <a:t>: basta scorrere tutti gli elementi e verificarne la presenza</a:t>
            </a:r>
          </a:p>
          <a:p>
            <a:endParaRPr lang="it-IT" sz="3000" dirty="0"/>
          </a:p>
          <a:p>
            <a:r>
              <a:rPr lang="it-IT" sz="3000" dirty="0" smtClean="0"/>
              <a:t>Lo stesso problema, nel caso in cui gli elementi fossero </a:t>
            </a:r>
            <a:r>
              <a:rPr lang="it-IT" sz="3000" b="1" dirty="0" smtClean="0"/>
              <a:t>ordinati</a:t>
            </a:r>
            <a:r>
              <a:rPr lang="it-IT" sz="3000" dirty="0" smtClean="0"/>
              <a:t>, si può dimostrare che appartiene a </a:t>
            </a:r>
            <a:r>
              <a:rPr lang="it-IT" sz="3000" dirty="0" smtClean="0">
                <a:solidFill>
                  <a:srgbClr val="3366FF"/>
                </a:solidFill>
              </a:rPr>
              <a:t>Time(log </a:t>
            </a:r>
            <a:r>
              <a:rPr lang="it-IT" sz="3000" dirty="0" smtClean="0">
                <a:solidFill>
                  <a:srgbClr val="3366FF"/>
                </a:solidFill>
              </a:rPr>
              <a:t>n). </a:t>
            </a:r>
            <a:r>
              <a:rPr lang="it-IT" sz="3000" dirty="0" smtClean="0">
                <a:solidFill>
                  <a:srgbClr val="FF0000"/>
                </a:solidFill>
              </a:rPr>
              <a:t>Esercizio per casa:</a:t>
            </a:r>
            <a:r>
              <a:rPr lang="it-IT" sz="3000" dirty="0" smtClean="0"/>
              <a:t> Riuscite a progettare un algoritmo con tale complessità temporale?</a:t>
            </a:r>
            <a:endParaRPr lang="it-IT" sz="3000" dirty="0" smtClean="0"/>
          </a:p>
          <a:p>
            <a:endParaRPr lang="it-IT" sz="3000" dirty="0" smtClean="0">
              <a:solidFill>
                <a:srgbClr val="3366FF"/>
              </a:solidFill>
            </a:endParaRPr>
          </a:p>
          <a:p>
            <a:r>
              <a:rPr lang="it-IT" sz="3000" dirty="0" smtClean="0"/>
              <a:t>NOTA: </a:t>
            </a:r>
            <a:r>
              <a:rPr lang="it-IT" sz="3000" dirty="0" smtClean="0">
                <a:solidFill>
                  <a:srgbClr val="3366FF"/>
                </a:solidFill>
              </a:rPr>
              <a:t>Time(1)</a:t>
            </a:r>
            <a:r>
              <a:rPr lang="it-IT" sz="3000" dirty="0" smtClean="0"/>
              <a:t> denota i problemi che possono essere risolti in tempo </a:t>
            </a:r>
            <a:r>
              <a:rPr lang="it-IT" sz="3000" dirty="0" smtClean="0">
                <a:solidFill>
                  <a:srgbClr val="3366FF"/>
                </a:solidFill>
              </a:rPr>
              <a:t>costante</a:t>
            </a:r>
            <a:r>
              <a:rPr lang="it-IT" sz="3000" dirty="0" smtClean="0"/>
              <a:t>, indipendentemente dalla dimensione dell’istanza (sono quindi problemi banali)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9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975"/>
            <a:ext cx="7772400" cy="1143000"/>
          </a:xfrm>
        </p:spPr>
        <p:txBody>
          <a:bodyPr/>
          <a:lstStyle/>
          <a:p>
            <a:pPr eaLnBrk="1" hangingPunct="1"/>
            <a:r>
              <a:rPr lang="it-IT" sz="3600" dirty="0" smtClean="0">
                <a:solidFill>
                  <a:srgbClr val="FFFF00"/>
                </a:solidFill>
              </a:rPr>
              <a:t>Legge di Murphy?</a:t>
            </a:r>
            <a:endParaRPr lang="it-IT" sz="3600" dirty="0" smtClean="0">
              <a:solidFill>
                <a:srgbClr val="FFFF00"/>
              </a:solidFill>
              <a:latin typeface="Courier" pitchFamily="49" charset="0"/>
            </a:endParaRPr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341438"/>
            <a:ext cx="8280920" cy="4824412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it-IT" sz="2800" b="1" dirty="0" smtClean="0"/>
              <a:t>«</a:t>
            </a:r>
            <a:r>
              <a:rPr lang="it-IT" sz="2800" dirty="0" smtClean="0"/>
              <a:t> Se qualcosa può andar male, lo farà. </a:t>
            </a:r>
            <a:r>
              <a:rPr lang="it-IT" sz="2800" b="1" dirty="0" smtClean="0"/>
              <a:t>»</a:t>
            </a:r>
          </a:p>
          <a:p>
            <a:pPr eaLnBrk="1" hangingPunct="1">
              <a:lnSpc>
                <a:spcPct val="90000"/>
              </a:lnSpc>
            </a:pPr>
            <a:endParaRPr lang="it-IT" sz="2800" b="1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In </a:t>
            </a:r>
            <a:r>
              <a:rPr lang="en-US" sz="2800" dirty="0" err="1" smtClean="0"/>
              <a:t>realtà</a:t>
            </a:r>
            <a:r>
              <a:rPr lang="en-US" sz="2800" dirty="0" smtClean="0"/>
              <a:t>, </a:t>
            </a:r>
            <a:r>
              <a:rPr lang="en-US" sz="2800" dirty="0" err="1" smtClean="0"/>
              <a:t>negli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algoritmi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medio</a:t>
            </a:r>
            <a:r>
              <a:rPr lang="en-US" sz="2800" dirty="0" smtClean="0"/>
              <a:t> costa </a:t>
            </a:r>
            <a:r>
              <a:rPr lang="en-US" sz="2800" dirty="0" err="1" smtClean="0"/>
              <a:t>spesso</a:t>
            </a:r>
            <a:r>
              <a:rPr lang="en-US" sz="2800" dirty="0" smtClean="0"/>
              <a:t> come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peggiore</a:t>
            </a:r>
            <a:r>
              <a:rPr lang="en-US" sz="2800" dirty="0" smtClean="0"/>
              <a:t> (</a:t>
            </a:r>
            <a:r>
              <a:rPr lang="en-US" sz="2800" dirty="0" err="1" smtClean="0"/>
              <a:t>asintoticamente</a:t>
            </a:r>
            <a:r>
              <a:rPr lang="en-US" sz="2800" dirty="0" smtClean="0"/>
              <a:t>), in </a:t>
            </a:r>
            <a:r>
              <a:rPr lang="en-US" sz="2800" dirty="0" err="1" smtClean="0"/>
              <a:t>quanto</a:t>
            </a:r>
            <a:r>
              <a:rPr lang="en-US" sz="2800" dirty="0" smtClean="0"/>
              <a:t> le </a:t>
            </a:r>
            <a:r>
              <a:rPr lang="en-US" sz="2800" dirty="0" err="1" smtClean="0"/>
              <a:t>strutture</a:t>
            </a:r>
            <a:r>
              <a:rPr lang="en-US" sz="2800" dirty="0" smtClean="0"/>
              <a:t> di </a:t>
            </a:r>
            <a:r>
              <a:rPr lang="en-US" sz="2800" dirty="0" err="1" smtClean="0"/>
              <a:t>controllo</a:t>
            </a:r>
            <a:r>
              <a:rPr lang="en-US" sz="2800" dirty="0" smtClean="0"/>
              <a:t> </a:t>
            </a:r>
            <a:r>
              <a:rPr lang="en-US" sz="2800" dirty="0" err="1" smtClean="0"/>
              <a:t>fondamentali</a:t>
            </a:r>
            <a:r>
              <a:rPr lang="en-US" sz="2800" dirty="0" smtClean="0"/>
              <a:t> </a:t>
            </a:r>
            <a:r>
              <a:rPr lang="en-US" sz="2800" dirty="0" err="1" smtClean="0"/>
              <a:t>degli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algoritmi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i </a:t>
            </a:r>
            <a:r>
              <a:rPr lang="en-US" sz="2800" dirty="0" err="1" smtClean="0">
                <a:solidFill>
                  <a:srgbClr val="FFFF00"/>
                </a:solidFill>
              </a:rPr>
              <a:t>cicli</a:t>
            </a:r>
            <a:r>
              <a:rPr lang="en-US" sz="2800" dirty="0" smtClean="0"/>
              <a:t>, e </a:t>
            </a:r>
            <a:r>
              <a:rPr lang="en-US" sz="2800" dirty="0" err="1" smtClean="0"/>
              <a:t>spesso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caso</a:t>
            </a:r>
            <a:r>
              <a:rPr lang="en-US" sz="2800" dirty="0" smtClean="0"/>
              <a:t> </a:t>
            </a:r>
            <a:r>
              <a:rPr lang="en-US" sz="2800" dirty="0" err="1" smtClean="0"/>
              <a:t>medio</a:t>
            </a:r>
            <a:r>
              <a:rPr lang="en-US" sz="2800" dirty="0" smtClean="0"/>
              <a:t> </a:t>
            </a:r>
            <a:r>
              <a:rPr lang="en-US" sz="2800" dirty="0" err="1" smtClean="0"/>
              <a:t>implica</a:t>
            </a:r>
            <a:r>
              <a:rPr lang="en-US" sz="2800" dirty="0" smtClean="0"/>
              <a:t> </a:t>
            </a:r>
            <a:r>
              <a:rPr lang="en-US" sz="2800" dirty="0" err="1" smtClean="0"/>
              <a:t>l’esecuzione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metà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/>
              <a:t>delle</a:t>
            </a:r>
            <a:r>
              <a:rPr lang="en-US" sz="2800" dirty="0" smtClean="0"/>
              <a:t> </a:t>
            </a:r>
            <a:r>
              <a:rPr lang="en-US" sz="2800" dirty="0" err="1" smtClean="0"/>
              <a:t>istruzioni</a:t>
            </a:r>
            <a:r>
              <a:rPr lang="en-US" sz="2800" dirty="0" smtClean="0"/>
              <a:t> di un </a:t>
            </a:r>
            <a:r>
              <a:rPr lang="en-US" sz="2800" dirty="0" err="1" smtClean="0"/>
              <a:t>ciclo</a:t>
            </a:r>
            <a:r>
              <a:rPr lang="en-US" sz="2800" dirty="0" smtClean="0"/>
              <a:t>, </a:t>
            </a:r>
            <a:r>
              <a:rPr lang="en-US" sz="2800" dirty="0" err="1" smtClean="0"/>
              <a:t>senza</a:t>
            </a:r>
            <a:r>
              <a:rPr lang="en-US" sz="2800" dirty="0" smtClean="0"/>
              <a:t> </a:t>
            </a:r>
            <a:r>
              <a:rPr lang="en-US" sz="2800" dirty="0" err="1" smtClean="0"/>
              <a:t>quindi</a:t>
            </a:r>
            <a:r>
              <a:rPr lang="en-US" sz="2800" dirty="0" smtClean="0"/>
              <a:t> </a:t>
            </a:r>
            <a:r>
              <a:rPr lang="en-US" sz="2800" dirty="0" err="1" smtClean="0"/>
              <a:t>avere</a:t>
            </a:r>
            <a:r>
              <a:rPr lang="en-US" sz="2800" dirty="0" smtClean="0"/>
              <a:t> un </a:t>
            </a:r>
            <a:r>
              <a:rPr lang="en-US" sz="2800" dirty="0" err="1" smtClean="0"/>
              <a:t>abbattimento</a:t>
            </a:r>
            <a:r>
              <a:rPr lang="en-US" sz="2800" dirty="0" smtClean="0"/>
              <a:t> </a:t>
            </a:r>
            <a:r>
              <a:rPr lang="en-US" sz="2800" dirty="0" err="1" smtClean="0"/>
              <a:t>asintotico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complessità</a:t>
            </a:r>
            <a:r>
              <a:rPr lang="en-US" sz="2800" dirty="0" smtClean="0"/>
              <a:t>.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9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ChangeArrowheads="1"/>
          </p:cNvSpPr>
          <p:nvPr/>
        </p:nvSpPr>
        <p:spPr bwMode="black">
          <a:xfrm>
            <a:off x="323528" y="260648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it-IT" altLang="it-IT" sz="4000" b="1" dirty="0" smtClean="0">
                <a:solidFill>
                  <a:srgbClr val="FFFF00"/>
                </a:solidFill>
              </a:rPr>
              <a:t>Riepilogo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1260748" y="2204318"/>
            <a:ext cx="6408737" cy="27368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>
            <a:off x="4343673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 flipV="1">
            <a:off x="1262336" y="3661641"/>
            <a:ext cx="6400800" cy="1746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1262336" y="4288706"/>
            <a:ext cx="6407150" cy="47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1260748" y="4368081"/>
            <a:ext cx="310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b="1" smtClean="0">
                <a:solidFill>
                  <a:srgbClr val="FFFF00"/>
                </a:solidFill>
                <a:latin typeface="Courier" pitchFamily="49" charset="0"/>
                <a:cs typeface="Arial" charset="0"/>
              </a:rPr>
              <a:t>Insertion Sort 2</a:t>
            </a:r>
          </a:p>
        </p:txBody>
      </p:sp>
      <p:sp>
        <p:nvSpPr>
          <p:cNvPr id="30730" name="Rectangle 15"/>
          <p:cNvSpPr>
            <a:spLocks noChangeArrowheads="1"/>
          </p:cNvSpPr>
          <p:nvPr/>
        </p:nvSpPr>
        <p:spPr bwMode="auto">
          <a:xfrm>
            <a:off x="1260748" y="3758481"/>
            <a:ext cx="310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b="1" smtClean="0">
                <a:solidFill>
                  <a:srgbClr val="FFFF00"/>
                </a:solidFill>
                <a:latin typeface="Courier" pitchFamily="49" charset="0"/>
                <a:cs typeface="Arial" charset="0"/>
              </a:rPr>
              <a:t>Insertion Sort 1</a:t>
            </a:r>
          </a:p>
        </p:txBody>
      </p:sp>
      <p:sp>
        <p:nvSpPr>
          <p:cNvPr id="30731" name="Rectangle 19"/>
          <p:cNvSpPr>
            <a:spLocks noChangeArrowheads="1"/>
          </p:cNvSpPr>
          <p:nvPr/>
        </p:nvSpPr>
        <p:spPr bwMode="auto">
          <a:xfrm>
            <a:off x="4572273" y="4364906"/>
            <a:ext cx="776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chemeClr val="accent1"/>
                </a:solidFill>
                <a:cs typeface="Arial" charset="0"/>
              </a:rPr>
              <a:t>Θ(n)</a:t>
            </a:r>
          </a:p>
        </p:txBody>
      </p:sp>
      <p:sp>
        <p:nvSpPr>
          <p:cNvPr id="30732" name="Rectangle 26"/>
          <p:cNvSpPr>
            <a:spLocks noChangeArrowheads="1"/>
          </p:cNvSpPr>
          <p:nvPr/>
        </p:nvSpPr>
        <p:spPr bwMode="auto">
          <a:xfrm>
            <a:off x="4081735" y="2247181"/>
            <a:ext cx="1858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Caso migliore</a:t>
            </a:r>
          </a:p>
        </p:txBody>
      </p:sp>
      <p:sp>
        <p:nvSpPr>
          <p:cNvPr id="30734" name="Line 28"/>
          <p:cNvSpPr>
            <a:spLocks noChangeShapeType="1"/>
          </p:cNvSpPr>
          <p:nvPr/>
        </p:nvSpPr>
        <p:spPr bwMode="auto">
          <a:xfrm>
            <a:off x="1260748" y="3069506"/>
            <a:ext cx="639603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35" name="Rectangle 29"/>
          <p:cNvSpPr>
            <a:spLocks noChangeArrowheads="1"/>
          </p:cNvSpPr>
          <p:nvPr/>
        </p:nvSpPr>
        <p:spPr bwMode="auto">
          <a:xfrm>
            <a:off x="1332185" y="3118718"/>
            <a:ext cx="274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b="1" smtClean="0">
                <a:solidFill>
                  <a:srgbClr val="FFFF00"/>
                </a:solidFill>
                <a:latin typeface="Courier" pitchFamily="49" charset="0"/>
                <a:cs typeface="Arial" charset="0"/>
              </a:rPr>
              <a:t>Selection Sort</a:t>
            </a:r>
          </a:p>
        </p:txBody>
      </p:sp>
      <p:sp>
        <p:nvSpPr>
          <p:cNvPr id="30736" name="Rectangle 32"/>
          <p:cNvSpPr>
            <a:spLocks noChangeArrowheads="1"/>
          </p:cNvSpPr>
          <p:nvPr/>
        </p:nvSpPr>
        <p:spPr bwMode="auto">
          <a:xfrm>
            <a:off x="4500835" y="3115543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37" name="Rectangle 33"/>
          <p:cNvSpPr>
            <a:spLocks noChangeArrowheads="1"/>
          </p:cNvSpPr>
          <p:nvPr/>
        </p:nvSpPr>
        <p:spPr bwMode="auto">
          <a:xfrm>
            <a:off x="4557985" y="3717206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38" name="Line 34"/>
          <p:cNvSpPr>
            <a:spLocks noChangeShapeType="1"/>
          </p:cNvSpPr>
          <p:nvPr/>
        </p:nvSpPr>
        <p:spPr bwMode="auto">
          <a:xfrm>
            <a:off x="5580335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39" name="Line 35"/>
          <p:cNvSpPr>
            <a:spLocks noChangeShapeType="1"/>
          </p:cNvSpPr>
          <p:nvPr/>
        </p:nvSpPr>
        <p:spPr bwMode="auto">
          <a:xfrm>
            <a:off x="6588398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40" name="Line 36"/>
          <p:cNvSpPr>
            <a:spLocks noChangeShapeType="1"/>
          </p:cNvSpPr>
          <p:nvPr/>
        </p:nvSpPr>
        <p:spPr bwMode="auto">
          <a:xfrm>
            <a:off x="7656785" y="2204318"/>
            <a:ext cx="12700" cy="27368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41" name="Rectangle 37"/>
          <p:cNvSpPr>
            <a:spLocks noChangeArrowheads="1"/>
          </p:cNvSpPr>
          <p:nvPr/>
        </p:nvSpPr>
        <p:spPr bwMode="auto">
          <a:xfrm>
            <a:off x="5450160" y="2204318"/>
            <a:ext cx="1211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Caso medio</a:t>
            </a:r>
          </a:p>
        </p:txBody>
      </p:sp>
      <p:sp>
        <p:nvSpPr>
          <p:cNvPr id="30742" name="Rectangle 38"/>
          <p:cNvSpPr>
            <a:spLocks noChangeArrowheads="1"/>
          </p:cNvSpPr>
          <p:nvPr/>
        </p:nvSpPr>
        <p:spPr bwMode="auto">
          <a:xfrm>
            <a:off x="5639073" y="3115543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3" name="Rectangle 39"/>
          <p:cNvSpPr>
            <a:spLocks noChangeArrowheads="1"/>
          </p:cNvSpPr>
          <p:nvPr/>
        </p:nvSpPr>
        <p:spPr bwMode="auto">
          <a:xfrm>
            <a:off x="5639073" y="3717206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4" name="Rectangle 40"/>
          <p:cNvSpPr>
            <a:spLocks noChangeArrowheads="1"/>
          </p:cNvSpPr>
          <p:nvPr/>
        </p:nvSpPr>
        <p:spPr bwMode="auto">
          <a:xfrm>
            <a:off x="5639073" y="4364906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5" name="Rectangle 41"/>
          <p:cNvSpPr>
            <a:spLocks noChangeArrowheads="1"/>
          </p:cNvSpPr>
          <p:nvPr/>
        </p:nvSpPr>
        <p:spPr bwMode="auto">
          <a:xfrm>
            <a:off x="6647135" y="3115543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6" name="Rectangle 42"/>
          <p:cNvSpPr>
            <a:spLocks noChangeArrowheads="1"/>
          </p:cNvSpPr>
          <p:nvPr/>
        </p:nvSpPr>
        <p:spPr bwMode="auto">
          <a:xfrm>
            <a:off x="6647135" y="3717206"/>
            <a:ext cx="877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7" name="Rectangle 43"/>
          <p:cNvSpPr>
            <a:spLocks noChangeArrowheads="1"/>
          </p:cNvSpPr>
          <p:nvPr/>
        </p:nvSpPr>
        <p:spPr bwMode="auto">
          <a:xfrm>
            <a:off x="6661423" y="4364906"/>
            <a:ext cx="87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Θ(n</a:t>
            </a:r>
            <a:r>
              <a:rPr lang="it-IT" altLang="it-IT" sz="2400" baseline="30000" smtClean="0">
                <a:solidFill>
                  <a:srgbClr val="FFFF00"/>
                </a:solidFill>
                <a:cs typeface="Arial" charset="0"/>
              </a:rPr>
              <a:t>2</a:t>
            </a:r>
            <a:r>
              <a:rPr lang="it-IT" altLang="it-IT" sz="2400" smtClean="0">
                <a:solidFill>
                  <a:srgbClr val="FFFF00"/>
                </a:solidFill>
                <a:cs typeface="Arial" charset="0"/>
              </a:rPr>
              <a:t>)</a:t>
            </a:r>
          </a:p>
        </p:txBody>
      </p:sp>
      <p:sp>
        <p:nvSpPr>
          <p:cNvPr id="30748" name="Rectangle 44"/>
          <p:cNvSpPr>
            <a:spLocks noChangeArrowheads="1"/>
          </p:cNvSpPr>
          <p:nvPr/>
        </p:nvSpPr>
        <p:spPr bwMode="auto">
          <a:xfrm>
            <a:off x="6456635" y="2204318"/>
            <a:ext cx="1355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2400" dirty="0" smtClean="0">
                <a:solidFill>
                  <a:srgbClr val="FFFF00"/>
                </a:solidFill>
                <a:cs typeface="Arial" charset="0"/>
              </a:rPr>
              <a:t>Caso peggiore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rgbClr val="FFFF00"/>
                </a:solidFill>
              </a:rPr>
              <a:t>Complessità spaziale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466725" y="1824038"/>
            <a:ext cx="8137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Ricordiamo che oltre alla complessità temporale dobbiamo valutare anche la </a:t>
            </a:r>
            <a:r>
              <a:rPr lang="it-IT" sz="2800" b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complessità spaziale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di un algoritmo, ovvero lo spazio di memoria necessario per ospitare le strutture di dati utilizzate dall’algoritmo.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09588" y="3716338"/>
            <a:ext cx="62563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 complessità spaziale del 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Sort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 dell’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Sort</a:t>
            </a:r>
            <a:r>
              <a:rPr lang="it-IT" sz="28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è 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it-IT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(n)</a:t>
            </a:r>
            <a:r>
              <a:rPr lang="it-IT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0" y="475615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solidFill>
                  <a:srgbClr val="FFFF00"/>
                </a:solidFill>
                <a:latin typeface="Times" pitchFamily="18" charset="0"/>
              </a:rPr>
              <a:t>Nota: </a:t>
            </a:r>
            <a:r>
              <a:rPr lang="it-IT" sz="2400" dirty="0" smtClean="0">
                <a:solidFill>
                  <a:srgbClr val="FFFFFF"/>
                </a:solidFill>
                <a:latin typeface="Times" pitchFamily="18" charset="0"/>
              </a:rPr>
              <a:t>Se la complessità spaziale di un certo algoritmo è </a:t>
            </a:r>
            <a:r>
              <a:rPr lang="el-GR" sz="2400" dirty="0" smtClean="0">
                <a:solidFill>
                  <a:srgbClr val="FFFF00"/>
                </a:solidFill>
                <a:cs typeface="Times New Roman" pitchFamily="18" charset="0"/>
                <a:sym typeface="Symbol" pitchFamily="18" charset="2"/>
              </a:rPr>
              <a:t>Θ</a:t>
            </a:r>
            <a:r>
              <a:rPr lang="it-IT" sz="2400" dirty="0" smtClean="0">
                <a:solidFill>
                  <a:srgbClr val="FFFF00"/>
                </a:solidFill>
                <a:latin typeface="Times" pitchFamily="18" charset="0"/>
              </a:rPr>
              <a:t>(g(n))</a:t>
            </a:r>
            <a:r>
              <a:rPr lang="it-IT" sz="2400" dirty="0" smtClean="0">
                <a:solidFill>
                  <a:srgbClr val="FFFFFF"/>
                </a:solidFill>
                <a:latin typeface="Times" pitchFamily="18" charset="0"/>
              </a:rPr>
              <a:t>, e se tale algoritmo “ispeziona” l’intera memoria occupata, allora la complessità temporale dell’algoritmo è </a:t>
            </a:r>
            <a:r>
              <a:rPr lang="it-IT" sz="2400" dirty="0" smtClean="0">
                <a:solidFill>
                  <a:srgbClr val="FFFF00"/>
                </a:solidFill>
                <a:latin typeface="Times" pitchFamily="18" charset="0"/>
                <a:sym typeface="Symbol" pitchFamily="18" charset="2"/>
              </a:rPr>
              <a:t></a:t>
            </a:r>
            <a:r>
              <a:rPr lang="it-IT" sz="2400" dirty="0" smtClean="0">
                <a:solidFill>
                  <a:srgbClr val="FFFF00"/>
                </a:solidFill>
                <a:latin typeface="Times" pitchFamily="18" charset="0"/>
              </a:rPr>
              <a:t>(g(n))</a:t>
            </a:r>
            <a:r>
              <a:rPr lang="it-IT" sz="2400" dirty="0" smtClean="0">
                <a:solidFill>
                  <a:srgbClr val="FFFFFF"/>
                </a:solidFill>
                <a:latin typeface="Times" pitchFamily="18" charset="0"/>
              </a:rPr>
              <a:t>, ovviamente.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3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250825" y="668338"/>
            <a:ext cx="8763000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3200" smtClean="0">
                <a:solidFill>
                  <a:srgbClr val="FFFF00"/>
                </a:solidFill>
              </a:rPr>
              <a:t>Conseguenze per il problema dell’ordinamento</a:t>
            </a:r>
            <a:endParaRPr lang="it-IT" sz="320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36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07950" y="1484313"/>
            <a:ext cx="8893175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La complessità spaziale di qualsiasi algoritmo che risolve il problema dell’ordinamento è </a:t>
            </a:r>
            <a:r>
              <a:rPr lang="it-IT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it-IT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it-IT" sz="280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(dimensione input)</a:t>
            </a:r>
            <a:endParaRPr lang="it-IT" sz="2800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it-IT" sz="28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…ma </a:t>
            </a:r>
            <a:r>
              <a:rPr lang="it-IT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qualsiasi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algoritmo che risolve il problema  dell’ordinamento deve ispezionare </a:t>
            </a:r>
            <a:r>
              <a:rPr lang="it-IT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tutti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 dati in ingresso, e quindi ha complessità temporale  T(n)=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</a:t>
            </a:r>
            <a:r>
              <a:rPr lang="it-IT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 sz="28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smtClean="0">
                <a:solidFill>
                  <a:srgbClr val="FFFFFF"/>
                </a:solidFill>
                <a:sym typeface="Symbol" pitchFamily="18" charset="2"/>
              </a:rPr>
              <a:t></a:t>
            </a:r>
            <a:endParaRPr lang="it-IT" sz="2800" smtClean="0">
              <a:solidFill>
                <a:srgbClr val="FFFFFF"/>
              </a:solidFill>
              <a:sym typeface="Wingdings" pitchFamily="2" charset="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b="1" smtClean="0">
                <a:solidFill>
                  <a:srgbClr val="FFFF00"/>
                </a:solidFill>
                <a:sym typeface="Wingdings" pitchFamily="2" charset="2"/>
              </a:rPr>
              <a:t>Tutti</a:t>
            </a:r>
            <a:r>
              <a:rPr lang="it-IT" sz="2800" smtClean="0">
                <a:solidFill>
                  <a:srgbClr val="FFFFFF"/>
                </a:solidFill>
                <a:sym typeface="Wingdings" pitchFamily="2" charset="2"/>
              </a:rPr>
              <a:t> gli algoritmi che risolveranno il problema  dell’ordinamento avranno una complessità temporale </a:t>
            </a:r>
            <a:r>
              <a:rPr lang="it-IT" sz="2800" smtClean="0">
                <a:solidFill>
                  <a:srgbClr val="FFFFFF"/>
                </a:solidFill>
                <a:sym typeface="Symbol" pitchFamily="18" charset="2"/>
              </a:rPr>
              <a:t></a:t>
            </a:r>
            <a:r>
              <a:rPr lang="it-IT" sz="2800" smtClean="0">
                <a:solidFill>
                  <a:srgbClr val="FFFFFF"/>
                </a:solidFill>
              </a:rPr>
              <a:t>(n)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 b="1">
                <a:solidFill>
                  <a:schemeClr val="bg1"/>
                </a:solidFill>
                <a:latin typeface="Times New Roman" pitchFamily="18" charset="0"/>
              </a:rPr>
              <a:t>Delimitazioni inferiori (</a:t>
            </a:r>
            <a:r>
              <a:rPr lang="it-IT" altLang="it-IT" sz="3600" b="1" i="1">
                <a:solidFill>
                  <a:schemeClr val="bg1"/>
                </a:solidFill>
                <a:latin typeface="Times New Roman" pitchFamily="18" charset="0"/>
              </a:rPr>
              <a:t>lower bound</a:t>
            </a:r>
            <a:r>
              <a:rPr lang="it-IT" altLang="it-IT" sz="3600" b="1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07950" y="1125538"/>
            <a:ext cx="90360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b="1" dirty="0">
                <a:solidFill>
                  <a:srgbClr val="FFFF00"/>
                </a:solidFill>
                <a:cs typeface="Arial" charset="0"/>
              </a:rPr>
              <a:t>Definizione</a:t>
            </a:r>
          </a:p>
          <a:p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Un algoritmo A ha 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</a:rPr>
              <a:t>complessità computazionale 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  <a:sym typeface="Symbol" pitchFamily="18" charset="2"/>
              </a:rPr>
              <a:t>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(g(n)) 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su istanze di </a:t>
            </a:r>
          </a:p>
          <a:p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dimensione 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n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se 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</a:rPr>
              <a:t>T(n)=</a:t>
            </a:r>
            <a:r>
              <a:rPr lang="it-IT" altLang="it-IT" dirty="0">
                <a:solidFill>
                  <a:srgbClr val="FFFF00"/>
                </a:solidFill>
                <a:cs typeface="Arial" charset="0"/>
                <a:sym typeface="Symbol" pitchFamily="18" charset="2"/>
              </a:rPr>
              <a:t>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(g(n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</a:rPr>
              <a:t>))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 (significa che numero di passi elementari 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</a:rPr>
              <a:t>necessari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per eseguire A 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nel caso peggiore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è </a:t>
            </a:r>
            <a:r>
              <a:rPr lang="it-IT" altLang="it-IT" dirty="0">
                <a:solidFill>
                  <a:srgbClr val="FFFF00"/>
                </a:solidFill>
                <a:cs typeface="Arial" charset="0"/>
                <a:sym typeface="Symbol" pitchFamily="18" charset="2"/>
              </a:rPr>
              <a:t>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(g(n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</a:rPr>
              <a:t>))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, e 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quindi non è detto che 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debbano 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essere 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necessari </a:t>
            </a:r>
            <a:r>
              <a:rPr lang="it-IT" altLang="it-IT" b="1" dirty="0">
                <a:solidFill>
                  <a:schemeClr val="bg1"/>
                </a:solidFill>
                <a:cs typeface="Arial" charset="0"/>
              </a:rPr>
              <a:t>per ogni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 istanza di dimensione 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n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: istanze facili potrebbero richiedere meno risorse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!)</a:t>
            </a:r>
            <a:endParaRPr lang="en-US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0" y="4443413"/>
            <a:ext cx="8785225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b="1" dirty="0">
                <a:solidFill>
                  <a:srgbClr val="FFFF00"/>
                </a:solidFill>
                <a:cs typeface="Arial" charset="0"/>
              </a:rPr>
              <a:t>Definizione (</a:t>
            </a:r>
            <a:r>
              <a:rPr lang="it-IT" altLang="it-IT" b="1" i="1" dirty="0" err="1">
                <a:solidFill>
                  <a:srgbClr val="FFFF00"/>
                </a:solidFill>
                <a:cs typeface="Arial" charset="0"/>
              </a:rPr>
              <a:t>lower</a:t>
            </a:r>
            <a:r>
              <a:rPr lang="it-IT" altLang="it-IT" b="1" i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it-IT" altLang="it-IT" b="1" i="1" dirty="0" err="1">
                <a:solidFill>
                  <a:srgbClr val="FFFF00"/>
                </a:solidFill>
                <a:cs typeface="Arial" charset="0"/>
              </a:rPr>
              <a:t>bound</a:t>
            </a:r>
            <a:r>
              <a:rPr lang="it-IT" altLang="it-IT" b="1" dirty="0">
                <a:solidFill>
                  <a:srgbClr val="FFFF00"/>
                </a:solidFill>
                <a:cs typeface="Arial" charset="0"/>
              </a:rPr>
              <a:t> o complessità intrinseca di un problema)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Un problema </a:t>
            </a:r>
            <a:r>
              <a:rPr lang="it-IT" altLang="it-IT" dirty="0">
                <a:solidFill>
                  <a:srgbClr val="FFC000"/>
                </a:solidFill>
                <a:cs typeface="Arial" charset="0"/>
              </a:rPr>
              <a:t>P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 ha una 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delimitazione inferiore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alla 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</a:rPr>
              <a:t>complessità computazionale 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  <a:sym typeface="Symbol" pitchFamily="18" charset="2"/>
              </a:rPr>
              <a:t>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(g(n)) 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se 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ogni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 algoritmo che risolve </a:t>
            </a:r>
            <a:r>
              <a:rPr lang="it-IT" altLang="it-IT" dirty="0">
                <a:solidFill>
                  <a:srgbClr val="FFC000"/>
                </a:solidFill>
                <a:cs typeface="Arial" charset="0"/>
              </a:rPr>
              <a:t>P</a:t>
            </a:r>
            <a:r>
              <a:rPr lang="it-IT" altLang="it-IT" dirty="0">
                <a:solidFill>
                  <a:schemeClr val="bg1"/>
                </a:solidFill>
                <a:cs typeface="Arial" charset="0"/>
              </a:rPr>
              <a:t> ha 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complessità computazionale  </a:t>
            </a:r>
            <a:r>
              <a:rPr lang="it-IT" altLang="it-IT" dirty="0">
                <a:solidFill>
                  <a:srgbClr val="FFFF00"/>
                </a:solidFill>
                <a:cs typeface="Arial" charset="0"/>
                <a:sym typeface="Symbol" pitchFamily="18" charset="2"/>
              </a:rPr>
              <a:t></a:t>
            </a:r>
            <a:r>
              <a:rPr lang="it-IT" altLang="it-IT" dirty="0">
                <a:solidFill>
                  <a:srgbClr val="FFFF00"/>
                </a:solidFill>
                <a:cs typeface="Arial" charset="0"/>
              </a:rPr>
              <a:t>(g(n</a:t>
            </a:r>
            <a:r>
              <a:rPr lang="it-IT" altLang="it-IT" dirty="0" smtClean="0">
                <a:solidFill>
                  <a:srgbClr val="FFFF00"/>
                </a:solidFill>
                <a:cs typeface="Arial" charset="0"/>
              </a:rPr>
              <a:t>))</a:t>
            </a:r>
            <a:r>
              <a:rPr lang="it-IT" altLang="it-IT" dirty="0" smtClean="0">
                <a:solidFill>
                  <a:schemeClr val="bg1"/>
                </a:solidFill>
                <a:cs typeface="Arial" charset="0"/>
              </a:rPr>
              <a:t>.</a:t>
            </a:r>
            <a:endParaRPr lang="it-IT" altLang="it-IT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44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81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it-IT" altLang="it-IT" sz="3600" b="1">
                <a:solidFill>
                  <a:schemeClr val="bg1"/>
                </a:solidFill>
                <a:latin typeface="Times New Roman" pitchFamily="18" charset="0"/>
              </a:rPr>
              <a:t>Ottimalità di un algoritmo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250825" y="1989138"/>
            <a:ext cx="8642350" cy="254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 b="1" dirty="0">
                <a:solidFill>
                  <a:srgbClr val="FFFF00"/>
                </a:solidFill>
                <a:cs typeface="Arial" charset="0"/>
              </a:rPr>
              <a:t>Definizione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t-IT" altLang="it-IT" sz="2800" dirty="0">
                <a:solidFill>
                  <a:schemeClr val="bg1"/>
                </a:solidFill>
                <a:cs typeface="Arial" charset="0"/>
              </a:rPr>
              <a:t>Dato un problema </a:t>
            </a:r>
            <a:r>
              <a:rPr lang="it-IT" altLang="it-IT" sz="2800" dirty="0">
                <a:solidFill>
                  <a:srgbClr val="FFC000"/>
                </a:solidFill>
                <a:cs typeface="Arial" charset="0"/>
              </a:rPr>
              <a:t>P</a:t>
            </a:r>
            <a:r>
              <a:rPr lang="it-IT" altLang="it-IT" sz="2800" dirty="0">
                <a:solidFill>
                  <a:schemeClr val="bg1"/>
                </a:solidFill>
                <a:cs typeface="Arial" charset="0"/>
              </a:rPr>
              <a:t> con complessità intrinseca </a:t>
            </a:r>
            <a:r>
              <a:rPr lang="it-IT" altLang="it-IT" sz="2800" dirty="0">
                <a:solidFill>
                  <a:srgbClr val="FFFF00"/>
                </a:solidFill>
                <a:cs typeface="Arial" charset="0"/>
                <a:sym typeface="Symbol" pitchFamily="18" charset="2"/>
              </a:rPr>
              <a:t></a:t>
            </a:r>
            <a:r>
              <a:rPr lang="it-IT" altLang="it-IT" sz="2800" dirty="0">
                <a:solidFill>
                  <a:srgbClr val="FFFF00"/>
                </a:solidFill>
                <a:cs typeface="Arial" charset="0"/>
              </a:rPr>
              <a:t>(g(n</a:t>
            </a:r>
            <a:r>
              <a:rPr lang="it-IT" altLang="it-IT" sz="2800" dirty="0" smtClean="0">
                <a:solidFill>
                  <a:srgbClr val="FFFF00"/>
                </a:solidFill>
                <a:cs typeface="Arial" charset="0"/>
              </a:rPr>
              <a:t>))</a:t>
            </a:r>
            <a:r>
              <a:rPr lang="it-IT" altLang="it-IT" sz="2800" dirty="0" smtClean="0">
                <a:solidFill>
                  <a:schemeClr val="bg1"/>
                </a:solidFill>
                <a:cs typeface="Arial" charset="0"/>
              </a:rPr>
              <a:t>, </a:t>
            </a:r>
            <a:r>
              <a:rPr lang="it-IT" altLang="it-IT" sz="2800" dirty="0">
                <a:solidFill>
                  <a:schemeClr val="bg1"/>
                </a:solidFill>
                <a:cs typeface="Arial" charset="0"/>
              </a:rPr>
              <a:t>un algoritmo che risolve </a:t>
            </a:r>
            <a:r>
              <a:rPr lang="it-IT" altLang="it-IT" sz="2800" dirty="0">
                <a:solidFill>
                  <a:srgbClr val="FFC000"/>
                </a:solidFill>
                <a:cs typeface="Arial" charset="0"/>
              </a:rPr>
              <a:t>P</a:t>
            </a:r>
            <a:r>
              <a:rPr lang="it-IT" altLang="it-IT" sz="2800" dirty="0">
                <a:solidFill>
                  <a:schemeClr val="bg1"/>
                </a:solidFill>
                <a:cs typeface="Arial" charset="0"/>
              </a:rPr>
              <a:t> è </a:t>
            </a:r>
            <a:r>
              <a:rPr lang="it-IT" altLang="it-IT" sz="2800" dirty="0">
                <a:solidFill>
                  <a:srgbClr val="FFFF00"/>
                </a:solidFill>
                <a:cs typeface="Arial" charset="0"/>
              </a:rPr>
              <a:t>ottimo</a:t>
            </a:r>
            <a:r>
              <a:rPr lang="it-IT" altLang="it-IT" sz="2800" dirty="0">
                <a:solidFill>
                  <a:schemeClr val="bg1"/>
                </a:solidFill>
                <a:cs typeface="Arial" charset="0"/>
              </a:rPr>
              <a:t> (in termini di complessità asintotica, ovvero a meno di costanti moltiplicative e di termini additivi/sottrattivi di “magnitudine” inferiore) se ha </a:t>
            </a:r>
            <a:r>
              <a:rPr lang="it-IT" altLang="it-IT" sz="2800" dirty="0" smtClean="0">
                <a:solidFill>
                  <a:schemeClr val="bg1"/>
                </a:solidFill>
                <a:cs typeface="Arial" charset="0"/>
              </a:rPr>
              <a:t>complessità computazionale </a:t>
            </a:r>
            <a:r>
              <a:rPr lang="it-IT" altLang="it-IT" sz="2800" dirty="0" smtClean="0">
                <a:solidFill>
                  <a:srgbClr val="FFFF00"/>
                </a:solidFill>
                <a:cs typeface="Arial" charset="0"/>
                <a:sym typeface="Symbol" pitchFamily="18" charset="2"/>
              </a:rPr>
              <a:t>O</a:t>
            </a:r>
            <a:r>
              <a:rPr lang="it-IT" altLang="it-IT" sz="2800" dirty="0" smtClean="0">
                <a:solidFill>
                  <a:srgbClr val="FFFF00"/>
                </a:solidFill>
                <a:cs typeface="Arial" charset="0"/>
              </a:rPr>
              <a:t>(g(n))</a:t>
            </a:r>
            <a:r>
              <a:rPr lang="it-IT" altLang="it-IT" sz="2800" dirty="0" smtClean="0">
                <a:solidFill>
                  <a:schemeClr val="bg1"/>
                </a:solidFill>
                <a:cs typeface="Arial" charset="0"/>
              </a:rPr>
              <a:t>.</a:t>
            </a:r>
            <a:endParaRPr lang="it-IT" altLang="it-IT" sz="2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45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07375" cy="1143000"/>
          </a:xfrm>
        </p:spPr>
        <p:txBody>
          <a:bodyPr/>
          <a:lstStyle/>
          <a:p>
            <a:pPr eaLnBrk="1" hangingPunct="1"/>
            <a:r>
              <a:rPr lang="it-IT" sz="3600" smtClean="0">
                <a:solidFill>
                  <a:srgbClr val="FFFF00"/>
                </a:solidFill>
              </a:rPr>
              <a:t>Quindi, per il problema dell’ordinamento…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311400"/>
          </a:xfrm>
        </p:spPr>
        <p:txBody>
          <a:bodyPr/>
          <a:lstStyle/>
          <a:p>
            <a:pPr eaLnBrk="1" hangingPunct="1"/>
            <a:r>
              <a:rPr lang="it-IT" i="1" dirty="0" err="1" smtClean="0">
                <a:solidFill>
                  <a:srgbClr val="FFFF00"/>
                </a:solidFill>
              </a:rPr>
              <a:t>Upper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i="1" dirty="0" err="1" smtClean="0">
                <a:solidFill>
                  <a:srgbClr val="FFFF00"/>
                </a:solidFill>
              </a:rPr>
              <a:t>bound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temporale</a:t>
            </a:r>
            <a:r>
              <a:rPr lang="it-IT" dirty="0" smtClean="0"/>
              <a:t>: O(n</a:t>
            </a:r>
            <a:r>
              <a:rPr lang="it-IT" baseline="30000" dirty="0" smtClean="0"/>
              <a:t>2</a:t>
            </a:r>
            <a:r>
              <a:rPr lang="it-IT" dirty="0" smtClean="0"/>
              <a:t>)</a:t>
            </a:r>
          </a:p>
          <a:p>
            <a:pPr lvl="1" eaLnBrk="1" hangingPunct="1"/>
            <a:r>
              <a:rPr lang="it-IT" dirty="0" err="1" smtClean="0"/>
              <a:t>Insertion</a:t>
            </a:r>
            <a:r>
              <a:rPr lang="it-IT" dirty="0" smtClean="0"/>
              <a:t> </a:t>
            </a:r>
            <a:r>
              <a:rPr lang="it-IT" dirty="0" err="1" smtClean="0"/>
              <a:t>Sort</a:t>
            </a:r>
            <a:r>
              <a:rPr lang="it-IT" dirty="0" smtClean="0"/>
              <a:t>, </a:t>
            </a:r>
            <a:r>
              <a:rPr lang="it-IT" dirty="0" err="1" smtClean="0"/>
              <a:t>Selection</a:t>
            </a:r>
            <a:r>
              <a:rPr lang="it-IT" dirty="0" smtClean="0"/>
              <a:t> </a:t>
            </a:r>
            <a:r>
              <a:rPr lang="it-IT" dirty="0" err="1" smtClean="0"/>
              <a:t>Sort</a:t>
            </a:r>
            <a:endParaRPr lang="it-IT" dirty="0" smtClean="0"/>
          </a:p>
          <a:p>
            <a:pPr eaLnBrk="1" hangingPunct="1"/>
            <a:r>
              <a:rPr lang="it-IT" i="1" dirty="0" smtClean="0">
                <a:solidFill>
                  <a:srgbClr val="FFFF00"/>
                </a:solidFill>
              </a:rPr>
              <a:t>Lower </a:t>
            </a:r>
            <a:r>
              <a:rPr lang="it-IT" i="1" dirty="0" err="1" smtClean="0">
                <a:solidFill>
                  <a:srgbClr val="FFFF00"/>
                </a:solidFill>
              </a:rPr>
              <a:t>bound</a:t>
            </a:r>
            <a:r>
              <a:rPr lang="it-IT" i="1" dirty="0" smtClean="0">
                <a:solidFill>
                  <a:srgbClr val="FFFF00"/>
                </a:solidFill>
              </a:rPr>
              <a:t> </a:t>
            </a:r>
            <a:r>
              <a:rPr lang="it-IT" b="1" dirty="0" smtClean="0">
                <a:solidFill>
                  <a:srgbClr val="FFFF00"/>
                </a:solidFill>
              </a:rPr>
              <a:t>temporale</a:t>
            </a:r>
            <a:r>
              <a:rPr lang="it-IT" dirty="0" smtClean="0"/>
              <a:t>: </a:t>
            </a:r>
            <a:r>
              <a:rPr lang="it-IT" dirty="0" smtClean="0">
                <a:sym typeface="Symbol" pitchFamily="18" charset="2"/>
              </a:rPr>
              <a:t>(n)</a:t>
            </a:r>
          </a:p>
          <a:p>
            <a:pPr lvl="1" eaLnBrk="1" hangingPunct="1"/>
            <a:r>
              <a:rPr lang="it-IT" dirty="0" smtClean="0">
                <a:sym typeface="Symbol" pitchFamily="18" charset="2"/>
              </a:rPr>
              <a:t>“banale”: dimensione dell’input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95288" y="4565650"/>
            <a:ext cx="8308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chemeClr val="bg1"/>
                </a:solidFill>
              </a:rPr>
              <a:t>Abbiamo un </a:t>
            </a:r>
            <a:r>
              <a:rPr lang="it-IT" sz="2800" b="1">
                <a:solidFill>
                  <a:srgbClr val="FFFF00"/>
                </a:solidFill>
              </a:rPr>
              <a:t>gap lineare</a:t>
            </a:r>
            <a:r>
              <a:rPr lang="it-IT" sz="2800">
                <a:solidFill>
                  <a:schemeClr val="bg1"/>
                </a:solidFill>
              </a:rPr>
              <a:t> tra upper bound e lower bound!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95287" y="5157192"/>
            <a:ext cx="79211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3200" dirty="0">
                <a:solidFill>
                  <a:srgbClr val="FFFF00"/>
                </a:solidFill>
              </a:rPr>
              <a:t>Possiamo fare </a:t>
            </a:r>
            <a:r>
              <a:rPr lang="it-IT" sz="3200" dirty="0" smtClean="0">
                <a:solidFill>
                  <a:srgbClr val="FFFF00"/>
                </a:solidFill>
              </a:rPr>
              <a:t>meglio, ovvero abbassare l’</a:t>
            </a:r>
            <a:r>
              <a:rPr lang="it-IT" sz="3200" i="1" dirty="0" err="1" smtClean="0">
                <a:solidFill>
                  <a:srgbClr val="FFFF00"/>
                </a:solidFill>
              </a:rPr>
              <a:t>upper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i="1" dirty="0" err="1" smtClean="0">
                <a:solidFill>
                  <a:srgbClr val="FFFF00"/>
                </a:solidFill>
              </a:rPr>
              <a:t>bound</a:t>
            </a:r>
            <a:r>
              <a:rPr lang="it-IT" sz="3200" dirty="0" smtClean="0">
                <a:solidFill>
                  <a:srgbClr val="FFFF00"/>
                </a:solidFill>
              </a:rPr>
              <a:t> e/o innalzare il </a:t>
            </a:r>
            <a:r>
              <a:rPr lang="it-IT" sz="3200" i="1" dirty="0" err="1" smtClean="0">
                <a:solidFill>
                  <a:srgbClr val="FFFF00"/>
                </a:solidFill>
              </a:rPr>
              <a:t>lower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i="1" dirty="0" err="1" smtClean="0">
                <a:solidFill>
                  <a:srgbClr val="FFFF00"/>
                </a:solidFill>
              </a:rPr>
              <a:t>bound</a:t>
            </a:r>
            <a:r>
              <a:rPr lang="it-IT" sz="3200" i="1" dirty="0" smtClean="0">
                <a:solidFill>
                  <a:srgbClr val="FFFF00"/>
                </a:solidFill>
              </a:rPr>
              <a:t> </a:t>
            </a:r>
            <a:r>
              <a:rPr lang="it-IT" sz="3200" dirty="0" smtClean="0">
                <a:solidFill>
                  <a:srgbClr val="FFFF00"/>
                </a:solidFill>
              </a:rPr>
              <a:t>?</a:t>
            </a:r>
            <a:endParaRPr lang="it-IT" sz="3200" dirty="0">
              <a:solidFill>
                <a:srgbClr val="FFFF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46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/>
      <p:bldP spid="11162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4550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/>
            <a:r>
              <a:rPr lang="it-IT" sz="3600" b="1">
                <a:solidFill>
                  <a:srgbClr val="FFFF00"/>
                </a:solidFill>
                <a:latin typeface="Times New Roman" pitchFamily="18" charset="0"/>
              </a:rPr>
              <a:t>Ordinamento per confronti</a:t>
            </a:r>
          </a:p>
          <a:p>
            <a:pPr eaLnBrk="1" hangingPunct="1"/>
            <a:endParaRPr lang="it-IT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Dati due elementi 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 ed 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j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per determinar</a:t>
            </a:r>
            <a:r>
              <a:rPr lang="en-US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e l’ordinamento relativo effettuiamo una delle seguenti operazioni di confronto:</a:t>
            </a:r>
          </a:p>
          <a:p>
            <a:pPr eaLnBrk="1" hangingPunct="1"/>
            <a:endParaRPr lang="it-IT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         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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; 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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  ;  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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j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; 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i 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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j 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;  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 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it-IT" baseline="-25000">
                <a:solidFill>
                  <a:schemeClr val="bg1"/>
                </a:solidFill>
                <a:latin typeface="Times New Roman" pitchFamily="18" charset="0"/>
              </a:rPr>
              <a:t>j</a:t>
            </a:r>
          </a:p>
          <a:p>
            <a:pPr eaLnBrk="1" hangingPunct="1"/>
            <a:endParaRPr lang="it-IT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/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Non si possono esaminare i valori degli elementi o ottenere informazioni sul loro ordine in altro modo.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77866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/>
            <a:r>
              <a:rPr lang="it-IT" b="1">
                <a:solidFill>
                  <a:srgbClr val="FFFF00"/>
                </a:solidFill>
                <a:latin typeface="Times New Roman" pitchFamily="18" charset="0"/>
              </a:rPr>
              <a:t>Notare:</a:t>
            </a: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 Tutti gli algoritmi di ordinamento considerati fino ad ora sono algoritmi di ordinamento per confronto.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47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012825"/>
            <a:ext cx="9036050" cy="4648200"/>
          </a:xfrm>
        </p:spPr>
        <p:txBody>
          <a:bodyPr/>
          <a:lstStyle/>
          <a:p>
            <a:pPr marL="361950" indent="-361950" eaLnBrk="1" hangingPunct="1">
              <a:defRPr/>
            </a:pPr>
            <a:r>
              <a:rPr lang="it-IT" altLang="it-IT" sz="2800" dirty="0" smtClean="0"/>
              <a:t>Consideriamo un generico algoritmo </a:t>
            </a:r>
            <a:r>
              <a:rPr lang="it-IT" altLang="it-IT" sz="2800" dirty="0" smtClean="0">
                <a:latin typeface="Lucida Calligraphy" pitchFamily="66" charset="0"/>
              </a:rPr>
              <a:t>A</a:t>
            </a:r>
            <a:r>
              <a:rPr lang="it-IT" altLang="it-IT" sz="2800" dirty="0" smtClean="0"/>
              <a:t>, che ordina eseguendo </a:t>
            </a:r>
            <a:r>
              <a:rPr lang="it-IT" altLang="it-IT" sz="2800" dirty="0" smtClean="0">
                <a:solidFill>
                  <a:srgbClr val="FFFF00"/>
                </a:solidFill>
              </a:rPr>
              <a:t>solo confronti</a:t>
            </a:r>
            <a:r>
              <a:rPr lang="it-IT" altLang="it-IT" sz="2800" dirty="0" smtClean="0"/>
              <a:t>: dimostreremo che </a:t>
            </a:r>
            <a:r>
              <a:rPr lang="it-IT" altLang="it-IT" sz="2800" dirty="0" smtClean="0">
                <a:latin typeface="Lucida Calligraphy" pitchFamily="66" charset="0"/>
              </a:rPr>
              <a:t>A</a:t>
            </a:r>
            <a:r>
              <a:rPr lang="it-IT" altLang="it-IT" sz="2800" dirty="0" smtClean="0"/>
              <a:t> esegue </a:t>
            </a:r>
            <a:r>
              <a:rPr lang="it-IT" altLang="it-IT" sz="2800" dirty="0" smtClean="0">
                <a:solidFill>
                  <a:srgbClr val="FFFF00"/>
                </a:solidFill>
              </a:rPr>
              <a:t>(nel caso peggiore)</a:t>
            </a:r>
            <a:r>
              <a:rPr lang="it-IT" altLang="it-IT" sz="2800" dirty="0" smtClean="0"/>
              <a:t> </a:t>
            </a:r>
            <a:r>
              <a:rPr lang="it-IT" altLang="it-IT" sz="2800" dirty="0" smtClean="0">
                <a:latin typeface="Symbol" pitchFamily="18" charset="2"/>
              </a:rPr>
              <a:t>W</a:t>
            </a:r>
            <a:r>
              <a:rPr lang="it-IT" altLang="it-IT" sz="2800" dirty="0" smtClean="0"/>
              <a:t>(n log n) confronti</a:t>
            </a:r>
          </a:p>
          <a:p>
            <a:pPr eaLnBrk="1" hangingPunct="1">
              <a:defRPr/>
            </a:pPr>
            <a:r>
              <a:rPr lang="it-IT" sz="2800" dirty="0" smtClean="0"/>
              <a:t>Un generico algoritmo di ordinamento per confronti lavora nel modo seguente:</a:t>
            </a:r>
          </a:p>
          <a:p>
            <a:pPr lvl="1" eaLnBrk="1" hangingPunct="1">
              <a:spcAft>
                <a:spcPts val="600"/>
              </a:spcAft>
              <a:buFontTx/>
              <a:buChar char="-"/>
              <a:defRPr/>
            </a:pPr>
            <a:r>
              <a:rPr lang="it-IT" sz="2400" dirty="0" smtClean="0"/>
              <a:t>Confronta due elementi a</a:t>
            </a:r>
            <a:r>
              <a:rPr lang="it-IT" sz="2400" baseline="-25000" dirty="0" smtClean="0"/>
              <a:t>i</a:t>
            </a:r>
            <a:r>
              <a:rPr lang="it-IT" sz="2400" dirty="0" smtClean="0"/>
              <a:t> ed </a:t>
            </a:r>
            <a:r>
              <a:rPr lang="it-IT" sz="2400" dirty="0" err="1" smtClean="0"/>
              <a:t>a</a:t>
            </a:r>
            <a:r>
              <a:rPr lang="it-IT" sz="2400" baseline="-25000" dirty="0" err="1" smtClean="0"/>
              <a:t>j</a:t>
            </a:r>
            <a:r>
              <a:rPr lang="it-IT" sz="2400" dirty="0" smtClean="0"/>
              <a:t> (ad esempio effettua il test a</a:t>
            </a:r>
            <a:r>
              <a:rPr lang="it-IT" sz="2400" baseline="-25000" dirty="0" smtClean="0"/>
              <a:t>i </a:t>
            </a:r>
            <a:r>
              <a:rPr lang="it-IT" sz="2400" dirty="0" smtClean="0">
                <a:sym typeface="Symbol" pitchFamily="18" charset="2"/>
              </a:rPr>
              <a:t></a:t>
            </a:r>
            <a:r>
              <a:rPr lang="it-IT" sz="2400" dirty="0" smtClean="0"/>
              <a:t> </a:t>
            </a:r>
            <a:r>
              <a:rPr lang="it-IT" sz="2400" dirty="0" err="1" smtClean="0"/>
              <a:t>a</a:t>
            </a:r>
            <a:r>
              <a:rPr lang="it-IT" sz="2400" baseline="-25000" dirty="0" err="1" smtClean="0"/>
              <a:t>j</a:t>
            </a:r>
            <a:r>
              <a:rPr lang="it-IT" sz="2400" dirty="0" smtClean="0"/>
              <a:t>);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400" dirty="0" smtClean="0"/>
              <a:t>A seconda del risultato, riordina e/o decide il confronto successivo da eseguire.</a:t>
            </a:r>
          </a:p>
          <a:p>
            <a:pPr marL="361950" indent="-361950" eaLnBrk="1" hangingPunct="1">
              <a:buFontTx/>
              <a:buNone/>
              <a:defRPr/>
            </a:pPr>
            <a:r>
              <a:rPr lang="it-IT" sz="2800" dirty="0" smtClean="0">
                <a:sym typeface="Symbol"/>
              </a:rPr>
              <a:t> </a:t>
            </a:r>
            <a:r>
              <a:rPr lang="it-IT" sz="2800" dirty="0" smtClean="0"/>
              <a:t>Un algoritmo di ordinamento per confronti può essere descritto in modo astratto usando un </a:t>
            </a:r>
            <a:r>
              <a:rPr lang="it-IT" sz="2800" b="1" dirty="0" smtClean="0">
                <a:solidFill>
                  <a:srgbClr val="FFFF00"/>
                </a:solidFill>
              </a:rPr>
              <a:t>albero di decisione</a:t>
            </a:r>
            <a:r>
              <a:rPr lang="it-IT" sz="2800" dirty="0" smtClean="0"/>
              <a:t>, nel quale i nodi interni rappresentano i confronti, mentre le foglie rappresentano gli output prodotti</a:t>
            </a:r>
          </a:p>
          <a:p>
            <a:pPr marL="0" indent="0" eaLnBrk="1" hangingPunct="1">
              <a:buFontTx/>
              <a:buNone/>
              <a:defRPr/>
            </a:pPr>
            <a:endParaRPr lang="it-IT" altLang="it-IT" dirty="0" smtClean="0"/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black">
          <a:xfrm>
            <a:off x="179388" y="354013"/>
            <a:ext cx="85074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3600">
                <a:solidFill>
                  <a:srgbClr val="FFFF00"/>
                </a:solidFill>
                <a:latin typeface="Times New Roman" pitchFamily="18" charset="0"/>
              </a:rPr>
              <a:t>Lower bound </a:t>
            </a:r>
            <a:r>
              <a:rPr lang="it-IT" altLang="it-IT" sz="360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3600">
                <a:solidFill>
                  <a:srgbClr val="FFFF00"/>
                </a:solidFill>
                <a:latin typeface="Times New Roman" pitchFamily="18" charset="0"/>
              </a:rPr>
              <a:t>(n log n)  per l’ordinamento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48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1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>
            <a:spLocks noChangeArrowheads="1"/>
          </p:cNvSpPr>
          <p:nvPr/>
        </p:nvSpPr>
        <p:spPr bwMode="auto">
          <a:xfrm>
            <a:off x="2700338" y="3644900"/>
            <a:ext cx="1511300" cy="43180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Ovale 14"/>
          <p:cNvSpPr/>
          <p:nvPr/>
        </p:nvSpPr>
        <p:spPr bwMode="auto">
          <a:xfrm>
            <a:off x="4572000" y="2781300"/>
            <a:ext cx="647700" cy="4318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12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675688" cy="2376488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 smtClean="0"/>
              <a:t>Descrive le diverse sequenze di confronti che </a:t>
            </a:r>
            <a:r>
              <a:rPr lang="it-IT" altLang="it-IT" sz="2800" smtClean="0">
                <a:latin typeface="Lucida Calligraphy" pitchFamily="66" charset="0"/>
              </a:rPr>
              <a:t>A</a:t>
            </a:r>
            <a:r>
              <a:rPr lang="it-IT" altLang="it-IT" sz="2800" smtClean="0"/>
              <a:t> esegue su un’istanza </a:t>
            </a:r>
            <a:r>
              <a:rPr lang="it-IT" altLang="it-IT" sz="2800" smtClean="0">
                <a:solidFill>
                  <a:srgbClr val="FFFF00"/>
                </a:solidFill>
              </a:rPr>
              <a:t>&lt;a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1</a:t>
            </a:r>
            <a:r>
              <a:rPr lang="it-IT" altLang="it-IT" sz="2800" smtClean="0">
                <a:solidFill>
                  <a:srgbClr val="FFFF00"/>
                </a:solidFill>
              </a:rPr>
              <a:t>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,…,a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>
                <a:solidFill>
                  <a:srgbClr val="FFFF00"/>
                </a:solidFill>
              </a:rPr>
              <a:t>&gt;</a:t>
            </a:r>
            <a:r>
              <a:rPr lang="it-IT" altLang="it-IT" sz="2800" smtClean="0"/>
              <a:t> di lunghezza </a:t>
            </a:r>
            <a:r>
              <a:rPr lang="it-IT" altLang="it-IT" sz="2800" smtClean="0">
                <a:solidFill>
                  <a:srgbClr val="FFFF00"/>
                </a:solidFill>
              </a:rPr>
              <a:t>n; </a:t>
            </a:r>
            <a:r>
              <a:rPr lang="it-IT" altLang="it-IT" sz="2800" smtClean="0"/>
              <a:t>i</a:t>
            </a:r>
            <a:r>
              <a:rPr lang="it-IT" sz="2800" smtClean="0"/>
              <a:t> movimenti dei dati e tutti gli altri aspetti dell’algoritmo vengono ignorati </a:t>
            </a:r>
            <a:endParaRPr lang="it-IT" altLang="it-IT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>
                <a:solidFill>
                  <a:srgbClr val="FFFF00"/>
                </a:solidFill>
              </a:rPr>
              <a:t>Nodo interno</a:t>
            </a:r>
            <a:r>
              <a:rPr lang="it-IT" altLang="it-IT" sz="2800" smtClean="0"/>
              <a:t> (non foglia):    </a:t>
            </a:r>
            <a:r>
              <a:rPr lang="it-IT" altLang="it-IT" sz="2800" smtClean="0">
                <a:solidFill>
                  <a:schemeClr val="tx1"/>
                </a:solidFill>
              </a:rPr>
              <a:t>i:j     </a:t>
            </a:r>
            <a:r>
              <a:rPr lang="it-IT" altLang="it-IT" sz="2800" smtClean="0"/>
              <a:t>(modella il confronto tra a</a:t>
            </a:r>
            <a:r>
              <a:rPr lang="it-IT" altLang="it-IT" sz="2800" baseline="-25000" smtClean="0"/>
              <a:t>i</a:t>
            </a:r>
            <a:r>
              <a:rPr lang="it-IT" altLang="it-IT" sz="2800" smtClean="0"/>
              <a:t> e a</a:t>
            </a:r>
            <a:r>
              <a:rPr lang="it-IT" altLang="it-IT" sz="2800" baseline="-25000" smtClean="0"/>
              <a:t>j</a:t>
            </a:r>
            <a:r>
              <a:rPr lang="it-IT" altLang="it-IT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smtClean="0">
                <a:solidFill>
                  <a:srgbClr val="FFFF00"/>
                </a:solidFill>
              </a:rPr>
              <a:t>Nodo foglia</a:t>
            </a:r>
            <a:r>
              <a:rPr lang="it-IT" altLang="it-IT" sz="2800" smtClean="0"/>
              <a:t>:    </a:t>
            </a:r>
            <a:r>
              <a:rPr lang="it-IT" altLang="it-IT" sz="2800" smtClean="0">
                <a:solidFill>
                  <a:schemeClr val="tx1"/>
                </a:solidFill>
              </a:rPr>
              <a:t>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1</a:t>
            </a:r>
            <a:r>
              <a:rPr lang="it-IT" altLang="it-IT" sz="2800" smtClean="0">
                <a:solidFill>
                  <a:schemeClr val="tx1"/>
                </a:solidFill>
              </a:rPr>
              <a:t>,i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2</a:t>
            </a:r>
            <a:r>
              <a:rPr lang="it-IT" altLang="it-IT" sz="2800" smtClean="0">
                <a:solidFill>
                  <a:schemeClr val="tx1"/>
                </a:solidFill>
              </a:rPr>
              <a:t>,…,i</a:t>
            </a:r>
            <a:r>
              <a:rPr lang="it-IT" altLang="it-IT" sz="2800" baseline="-25000" smtClean="0">
                <a:solidFill>
                  <a:schemeClr val="tx1"/>
                </a:solidFill>
              </a:rPr>
              <a:t>n </a:t>
            </a:r>
            <a:r>
              <a:rPr lang="it-IT" altLang="it-IT" sz="2800" smtClean="0">
                <a:solidFill>
                  <a:schemeClr val="tx1"/>
                </a:solidFill>
              </a:rPr>
              <a:t>   </a:t>
            </a:r>
            <a:r>
              <a:rPr lang="it-IT" altLang="it-IT" sz="2800" smtClean="0"/>
              <a:t>(modella una risposta (output) dell’algoritmo, ovvero una permutazione </a:t>
            </a:r>
            <a:r>
              <a:rPr lang="it-IT" altLang="it-IT" sz="2800" smtClean="0">
                <a:solidFill>
                  <a:srgbClr val="FFFF00"/>
                </a:solidFill>
              </a:rPr>
              <a:t>&lt;a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1</a:t>
            </a:r>
            <a:r>
              <a:rPr lang="it-IT" altLang="it-IT" sz="2800" smtClean="0">
                <a:solidFill>
                  <a:srgbClr val="FFFF00"/>
                </a:solidFill>
              </a:rPr>
              <a:t>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,…,a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i</a:t>
            </a:r>
            <a:r>
              <a:rPr lang="it-IT" altLang="it-IT" sz="2800" baseline="-40000" smtClean="0">
                <a:solidFill>
                  <a:srgbClr val="FFFF00"/>
                </a:solidFill>
              </a:rPr>
              <a:t>n</a:t>
            </a:r>
            <a:r>
              <a:rPr lang="it-IT" altLang="it-IT" sz="2800" smtClean="0">
                <a:solidFill>
                  <a:srgbClr val="FFFF00"/>
                </a:solidFill>
              </a:rPr>
              <a:t>&gt; </a:t>
            </a:r>
            <a:r>
              <a:rPr lang="it-IT" altLang="it-IT" sz="2800" smtClean="0"/>
              <a:t>degli elementi)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L’albero di decisione è associato ad un </a:t>
            </a:r>
            <a:r>
              <a:rPr lang="en-US" sz="2800" smtClean="0">
                <a:solidFill>
                  <a:srgbClr val="FFFF00"/>
                </a:solidFill>
              </a:rPr>
              <a:t>algoritmo</a:t>
            </a:r>
            <a:r>
              <a:rPr lang="en-US" sz="2800" smtClean="0"/>
              <a:t> e alla </a:t>
            </a:r>
            <a:r>
              <a:rPr lang="en-US" sz="2800" smtClean="0">
                <a:solidFill>
                  <a:srgbClr val="FFFF00"/>
                </a:solidFill>
              </a:rPr>
              <a:t>dimensione </a:t>
            </a:r>
            <a:r>
              <a:rPr lang="en-US" sz="2800" i="1" smtClean="0">
                <a:solidFill>
                  <a:srgbClr val="FFFF00"/>
                </a:solidFill>
              </a:rPr>
              <a:t>n</a:t>
            </a:r>
            <a:r>
              <a:rPr lang="en-US" sz="2800" smtClean="0">
                <a:solidFill>
                  <a:srgbClr val="FFFF00"/>
                </a:solidFill>
              </a:rPr>
              <a:t> dell’istanza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black">
          <a:xfrm>
            <a:off x="5334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  <a:latin typeface="Times New Roman" pitchFamily="18" charset="0"/>
              </a:rPr>
              <a:t>Albero di decisione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49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1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smtClean="0">
                <a:solidFill>
                  <a:srgbClr val="3366FF"/>
                </a:solidFill>
              </a:rPr>
              <a:t>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La classe </a:t>
            </a:r>
            <a:r>
              <a:rPr lang="it-IT" sz="2800" dirty="0" smtClean="0">
                <a:solidFill>
                  <a:srgbClr val="3366FF"/>
                </a:solidFill>
              </a:rPr>
              <a:t>P</a:t>
            </a:r>
            <a:r>
              <a:rPr lang="it-IT" sz="2800" dirty="0" smtClean="0"/>
              <a:t> è la classe dei problemi </a:t>
            </a:r>
            <a:r>
              <a:rPr lang="it-IT" sz="2800" dirty="0" smtClean="0">
                <a:solidFill>
                  <a:srgbClr val="FF0000"/>
                </a:solidFill>
              </a:rPr>
              <a:t>decidibili</a:t>
            </a:r>
            <a:r>
              <a:rPr lang="it-IT" sz="2800" dirty="0" smtClean="0"/>
              <a:t> in tempo polinomiale nella dimensione </a:t>
            </a:r>
            <a:r>
              <a:rPr lang="it-IT" sz="2800" dirty="0" smtClean="0">
                <a:solidFill>
                  <a:srgbClr val="3366FF"/>
                </a:solidFill>
              </a:rPr>
              <a:t>n</a:t>
            </a:r>
            <a:r>
              <a:rPr lang="it-IT" sz="2800" dirty="0" smtClean="0"/>
              <a:t> dell’istanza di ingresso: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3366FF"/>
                </a:solidFill>
              </a:rPr>
              <a:t>P = U</a:t>
            </a:r>
            <a:r>
              <a:rPr lang="it-IT" sz="2800" baseline="-25000" dirty="0" smtClean="0">
                <a:solidFill>
                  <a:srgbClr val="3366FF"/>
                </a:solidFill>
              </a:rPr>
              <a:t>c≥0</a:t>
            </a:r>
            <a:r>
              <a:rPr lang="it-IT" sz="2800" dirty="0" smtClean="0">
                <a:solidFill>
                  <a:srgbClr val="3366FF"/>
                </a:solidFill>
              </a:rPr>
              <a:t> Time(</a:t>
            </a:r>
            <a:r>
              <a:rPr lang="it-IT" sz="2800" dirty="0" err="1" smtClean="0">
                <a:solidFill>
                  <a:srgbClr val="3366FF"/>
                </a:solidFill>
              </a:rPr>
              <a:t>n</a:t>
            </a:r>
            <a:r>
              <a:rPr lang="it-IT" sz="2800" baseline="30000" dirty="0" err="1" smtClean="0">
                <a:solidFill>
                  <a:srgbClr val="3366FF"/>
                </a:solidFill>
              </a:rPr>
              <a:t>c</a:t>
            </a:r>
            <a:r>
              <a:rPr lang="it-IT" sz="2800" dirty="0" smtClean="0">
                <a:solidFill>
                  <a:srgbClr val="3366FF"/>
                </a:solidFill>
              </a:rPr>
              <a:t>)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2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831850" y="333375"/>
            <a:ext cx="7772400" cy="658813"/>
          </a:xfrm>
        </p:spPr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FFFF00"/>
                </a:solidFill>
              </a:rPr>
              <a:t>Esempio</a:t>
            </a: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95288" y="1412875"/>
            <a:ext cx="8569325" cy="3109913"/>
          </a:xfrm>
          <a:prstGeom prst="rect">
            <a:avLst/>
          </a:prstGeom>
          <a:solidFill>
            <a:srgbClr val="FFFF99"/>
          </a:solidFill>
          <a:ln w="190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850" y="1473200"/>
            <a:ext cx="661670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2925763" y="1619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700213" y="2508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2565400" y="3300413"/>
            <a:ext cx="350838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941888" y="2508250"/>
            <a:ext cx="3508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12299" name="Text Box 10"/>
          <p:cNvSpPr txBox="1">
            <a:spLocks noChangeArrowheads="1"/>
          </p:cNvSpPr>
          <p:nvPr/>
        </p:nvSpPr>
        <p:spPr bwMode="auto">
          <a:xfrm>
            <a:off x="5867400" y="3419475"/>
            <a:ext cx="350838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>
                <a:sym typeface="Symbol" pitchFamily="18" charset="2"/>
              </a:rPr>
              <a:t></a:t>
            </a:r>
          </a:p>
        </p:txBody>
      </p:sp>
      <p:sp>
        <p:nvSpPr>
          <p:cNvPr id="12300" name="Text Box 11"/>
          <p:cNvSpPr txBox="1">
            <a:spLocks noChangeArrowheads="1"/>
          </p:cNvSpPr>
          <p:nvPr/>
        </p:nvSpPr>
        <p:spPr bwMode="auto">
          <a:xfrm>
            <a:off x="468313" y="1412875"/>
            <a:ext cx="221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 b="1"/>
              <a:t>Input &lt;</a:t>
            </a:r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,a</a:t>
            </a:r>
            <a:r>
              <a:rPr lang="en-US" baseline="-25000"/>
              <a:t>2</a:t>
            </a:r>
            <a:r>
              <a:rPr lang="en-US"/>
              <a:t>,a</a:t>
            </a:r>
            <a:r>
              <a:rPr lang="en-US" baseline="-25000"/>
              <a:t>3</a:t>
            </a:r>
            <a:r>
              <a:rPr lang="en-US"/>
              <a:t>&gt;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567488" y="1449388"/>
            <a:ext cx="2108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b="1">
                <a:solidFill>
                  <a:srgbClr val="FF3300"/>
                </a:solidFill>
              </a:rPr>
              <a:t>Riconoscete l’algoritmo associato?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68313" y="4724400"/>
            <a:ext cx="8280400" cy="2160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chemeClr val="bg1"/>
                </a:solidFill>
              </a:rPr>
              <a:t>È proprio l’</a:t>
            </a:r>
            <a:r>
              <a:rPr lang="it-IT" sz="3200" dirty="0" err="1">
                <a:solidFill>
                  <a:srgbClr val="FFFF00"/>
                </a:solidFill>
              </a:rPr>
              <a:t>Insertion</a:t>
            </a:r>
            <a:r>
              <a:rPr lang="it-IT" sz="3200" dirty="0">
                <a:solidFill>
                  <a:srgbClr val="FFFF00"/>
                </a:solidFill>
              </a:rPr>
              <a:t> </a:t>
            </a:r>
            <a:r>
              <a:rPr lang="it-IT" sz="3200" dirty="0" err="1">
                <a:solidFill>
                  <a:srgbClr val="FFFF00"/>
                </a:solidFill>
              </a:rPr>
              <a:t>Sort</a:t>
            </a:r>
            <a:r>
              <a:rPr lang="it-IT" sz="3200" dirty="0">
                <a:solidFill>
                  <a:srgbClr val="FFFF00"/>
                </a:solidFill>
              </a:rPr>
              <a:t> 2</a:t>
            </a:r>
            <a:r>
              <a:rPr lang="it-IT" sz="3200" dirty="0">
                <a:solidFill>
                  <a:schemeClr val="bg1"/>
                </a:solidFill>
              </a:rPr>
              <a:t>!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it-IT" sz="3200" kern="0" dirty="0">
                <a:solidFill>
                  <a:srgbClr val="FFFF00"/>
                </a:solidFill>
                <a:latin typeface="Times New Roman"/>
              </a:rPr>
              <a:t>Esercizio per casa</a:t>
            </a:r>
            <a:r>
              <a:rPr lang="it-IT" sz="3200" kern="0" dirty="0">
                <a:solidFill>
                  <a:srgbClr val="FFFFFF"/>
                </a:solidFill>
                <a:latin typeface="Times New Roman"/>
              </a:rPr>
              <a:t>: costruire l’albero di decisione per il SS su una sequenza di 3 elementi.</a:t>
            </a:r>
          </a:p>
          <a:p>
            <a:pPr>
              <a:defRPr/>
            </a:pPr>
            <a:endParaRPr lang="it-IT" sz="3200" dirty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50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2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allAtOnce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2775" y="908050"/>
            <a:ext cx="7920038" cy="5545138"/>
          </a:xfrm>
        </p:spPr>
        <p:txBody>
          <a:bodyPr/>
          <a:lstStyle/>
          <a:p>
            <a:pPr eaLnBrk="1" hangingPunct="1"/>
            <a:r>
              <a:rPr lang="it-IT" altLang="it-IT" sz="2800" smtClean="0"/>
              <a:t>Per una particolare istanza, i confronti eseguiti da </a:t>
            </a:r>
            <a:r>
              <a:rPr lang="it-IT" altLang="it-IT" sz="2800" smtClean="0">
                <a:latin typeface="Lucida Calligraphy" pitchFamily="66" charset="0"/>
              </a:rPr>
              <a:t>A</a:t>
            </a:r>
            <a:r>
              <a:rPr lang="it-IT" altLang="it-IT" sz="2800" smtClean="0"/>
              <a:t> su quella istanza rappresentano un </a:t>
            </a:r>
            <a:r>
              <a:rPr lang="it-IT" altLang="it-IT" sz="2800" smtClean="0">
                <a:solidFill>
                  <a:srgbClr val="FFFF00"/>
                </a:solidFill>
              </a:rPr>
              <a:t>cammino radice – foglia</a:t>
            </a:r>
          </a:p>
          <a:p>
            <a:pPr eaLnBrk="1" hangingPunct="1"/>
            <a:r>
              <a:rPr lang="it-IT" sz="2800" smtClean="0"/>
              <a:t>L’algoritmo segue un cammino diverso a seconda delle </a:t>
            </a:r>
            <a:r>
              <a:rPr lang="en-US" sz="2800" smtClean="0"/>
              <a:t>caratteristiche </a:t>
            </a:r>
            <a:r>
              <a:rPr lang="it-IT" sz="2800" smtClean="0"/>
              <a:t>dell’input</a:t>
            </a:r>
          </a:p>
          <a:p>
            <a:pPr lvl="1" eaLnBrk="1" hangingPunct="1"/>
            <a:r>
              <a:rPr lang="it-IT" altLang="it-IT" sz="2400" smtClean="0"/>
              <a:t>Caso peggiore: cammino più lungo</a:t>
            </a:r>
          </a:p>
          <a:p>
            <a:pPr lvl="1" eaLnBrk="1" hangingPunct="1"/>
            <a:r>
              <a:rPr lang="it-IT" altLang="it-IT" sz="2400" smtClean="0"/>
              <a:t>Caso migliore: cammino più breve</a:t>
            </a:r>
          </a:p>
          <a:p>
            <a:pPr eaLnBrk="1" hangingPunct="1"/>
            <a:r>
              <a:rPr lang="it-IT" altLang="it-IT" sz="2800" smtClean="0"/>
              <a:t>Il numero di confronti nel caso peggiore è pari </a:t>
            </a:r>
            <a:r>
              <a:rPr lang="it-IT" altLang="it-IT" sz="2800" smtClean="0">
                <a:solidFill>
                  <a:srgbClr val="FFFF00"/>
                </a:solidFill>
              </a:rPr>
              <a:t>all’altezza dell’albero di decisione </a:t>
            </a:r>
            <a:r>
              <a:rPr lang="it-IT" altLang="it-IT" sz="2800" smtClean="0"/>
              <a:t>(ovvero alla lunghezza, in termini di numero di archi, del più lungo cammino radice-foglia)</a:t>
            </a:r>
          </a:p>
          <a:p>
            <a:pPr eaLnBrk="1" hangingPunct="1"/>
            <a:endParaRPr lang="it-IT" altLang="it-IT" sz="700" smtClean="0">
              <a:solidFill>
                <a:srgbClr val="FFFF00"/>
              </a:solidFill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black">
          <a:xfrm>
            <a:off x="457200" y="282575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  <a:latin typeface="Times New Roman" pitchFamily="18" charset="0"/>
              </a:rPr>
              <a:t>Proprietà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51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1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1117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Lemma</a:t>
            </a:r>
            <a:r>
              <a:rPr lang="it-IT" altLang="it-IT" sz="2800" smtClean="0"/>
              <a:t>: Un albero strettamente binario (ovvero, in cui ogni nodo interno ha esattamente due figli) con </a:t>
            </a:r>
            <a:r>
              <a:rPr lang="it-IT" altLang="it-IT" sz="2800" smtClean="0">
                <a:solidFill>
                  <a:srgbClr val="FFFF00"/>
                </a:solidFill>
              </a:rPr>
              <a:t>k foglie</a:t>
            </a:r>
            <a:r>
              <a:rPr lang="it-IT" altLang="it-IT" sz="2800" smtClean="0"/>
              <a:t> ha </a:t>
            </a:r>
            <a:r>
              <a:rPr lang="it-IT" altLang="it-IT" sz="2800" smtClean="0">
                <a:solidFill>
                  <a:srgbClr val="FFFF00"/>
                </a:solidFill>
              </a:rPr>
              <a:t>altezza h(k) </a:t>
            </a:r>
            <a:r>
              <a:rPr lang="it-IT" altLang="it-IT" sz="2800" smtClean="0">
                <a:solidFill>
                  <a:srgbClr val="FFFF00"/>
                </a:solidFill>
                <a:sym typeface="Symbol" pitchFamily="18" charset="2"/>
              </a:rPr>
              <a:t></a:t>
            </a:r>
            <a:r>
              <a:rPr lang="it-IT" altLang="it-IT" sz="2800" smtClean="0">
                <a:solidFill>
                  <a:srgbClr val="FFFF00"/>
                </a:solidFill>
              </a:rPr>
              <a:t> log</a:t>
            </a:r>
            <a:r>
              <a:rPr lang="it-IT" altLang="it-IT" sz="2800" baseline="-25000" smtClean="0">
                <a:solidFill>
                  <a:srgbClr val="FFFF00"/>
                </a:solidFill>
              </a:rPr>
              <a:t>2</a:t>
            </a:r>
            <a:r>
              <a:rPr lang="it-IT" altLang="it-IT" sz="2800" smtClean="0">
                <a:solidFill>
                  <a:srgbClr val="FFFF00"/>
                </a:solidFill>
              </a:rPr>
              <a:t> k.</a:t>
            </a:r>
          </a:p>
          <a:p>
            <a:pPr marL="0" indent="0" eaLnBrk="1" hangingPunct="1"/>
            <a:endParaRPr lang="it-IT" altLang="it-IT" sz="800" smtClean="0"/>
          </a:p>
          <a:p>
            <a:pPr marL="0" indent="0" eaLnBrk="1" hangingPunct="1">
              <a:buFontTx/>
              <a:buNone/>
            </a:pPr>
            <a:r>
              <a:rPr lang="it-IT" altLang="it-IT" sz="2800" smtClean="0">
                <a:solidFill>
                  <a:srgbClr val="FFFF00"/>
                </a:solidFill>
              </a:rPr>
              <a:t>Dim</a:t>
            </a:r>
            <a:r>
              <a:rPr lang="it-IT" altLang="it-IT" sz="2800" smtClean="0"/>
              <a:t>: Dimostrazione per induzione su k:</a:t>
            </a:r>
          </a:p>
          <a:p>
            <a:pPr marL="830263" lvl="1" eaLnBrk="1" hangingPunct="1"/>
            <a:r>
              <a:rPr lang="it-IT" altLang="it-IT" sz="2400" smtClean="0"/>
              <a:t>Caso base k=1 (albero-nodo    ): banale h(k)=0</a:t>
            </a:r>
            <a:r>
              <a:rPr lang="it-IT" altLang="it-IT" sz="2400" smtClean="0">
                <a:cs typeface="Times New Roman" pitchFamily="18" charset="0"/>
              </a:rPr>
              <a:t>≥ log</a:t>
            </a:r>
            <a:r>
              <a:rPr lang="it-IT" altLang="it-IT" sz="2400" baseline="-25000" smtClean="0">
                <a:cs typeface="Times New Roman" pitchFamily="18" charset="0"/>
              </a:rPr>
              <a:t>2</a:t>
            </a:r>
            <a:r>
              <a:rPr lang="it-IT" altLang="it-IT" sz="2400" smtClean="0">
                <a:cs typeface="Times New Roman" pitchFamily="18" charset="0"/>
              </a:rPr>
              <a:t>1=0</a:t>
            </a:r>
          </a:p>
          <a:p>
            <a:pPr marL="830263" lvl="1" eaLnBrk="1" hangingPunct="1"/>
            <a:r>
              <a:rPr lang="it-IT" altLang="it-IT" sz="2400" smtClean="0"/>
              <a:t>Caso k&gt;1: supposto vero per k-1 foglie, dimostriamolo per k; poiché la radice ha 2 figli, uno dei due suoi sottoalberi deve contenere almeno la metà (parte intera sup.) delle foglie, e quindi </a:t>
            </a:r>
          </a:p>
          <a:p>
            <a:pPr marL="830263" lvl="1" algn="ctr" eaLnBrk="1" hangingPunct="1">
              <a:buFontTx/>
              <a:buNone/>
            </a:pPr>
            <a:r>
              <a:rPr lang="it-IT" altLang="it-IT" sz="3200" smtClean="0"/>
              <a:t>h(k) </a:t>
            </a:r>
            <a:r>
              <a:rPr lang="it-IT" altLang="it-IT" sz="3200" smtClean="0">
                <a:cs typeface="Times New Roman" pitchFamily="18" charset="0"/>
              </a:rPr>
              <a:t>≥1+h(</a:t>
            </a:r>
            <a:r>
              <a:rPr lang="it-IT" altLang="it-IT" sz="3200" smtClean="0">
                <a:cs typeface="Times New Roman" pitchFamily="18" charset="0"/>
                <a:sym typeface="Symbol" pitchFamily="18" charset="2"/>
              </a:rPr>
              <a:t></a:t>
            </a:r>
            <a:r>
              <a:rPr lang="it-IT" altLang="it-IT" sz="3200" smtClean="0">
                <a:cs typeface="Times New Roman" pitchFamily="18" charset="0"/>
              </a:rPr>
              <a:t>k/2</a:t>
            </a:r>
            <a:r>
              <a:rPr lang="it-IT" altLang="it-IT" sz="3200" smtClean="0">
                <a:cs typeface="Times New Roman" pitchFamily="18" charset="0"/>
                <a:sym typeface="Symbol" pitchFamily="18" charset="2"/>
              </a:rPr>
              <a:t></a:t>
            </a:r>
            <a:r>
              <a:rPr lang="it-IT" altLang="it-IT" sz="3200" smtClean="0">
                <a:cs typeface="Times New Roman" pitchFamily="18" charset="0"/>
              </a:rPr>
              <a:t>) ≥ </a:t>
            </a:r>
            <a:r>
              <a:rPr lang="it-IT" altLang="it-IT" sz="2400" smtClean="0">
                <a:solidFill>
                  <a:srgbClr val="FFFF00"/>
                </a:solidFill>
                <a:cs typeface="Times New Roman" pitchFamily="18" charset="0"/>
              </a:rPr>
              <a:t>(hp induttiva)</a:t>
            </a:r>
            <a:r>
              <a:rPr lang="it-IT" altLang="it-IT" sz="3200" smtClean="0">
                <a:cs typeface="Times New Roman" pitchFamily="18" charset="0"/>
              </a:rPr>
              <a:t> 1+log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(k/2)</a:t>
            </a:r>
          </a:p>
          <a:p>
            <a:pPr marL="830263" lvl="1" algn="ctr" eaLnBrk="1" hangingPunct="1">
              <a:buFontTx/>
              <a:buNone/>
            </a:pPr>
            <a:r>
              <a:rPr lang="it-IT" altLang="it-IT" sz="3200" smtClean="0">
                <a:cs typeface="Times New Roman" pitchFamily="18" charset="0"/>
              </a:rPr>
              <a:t>=1+log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k-log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2=log</a:t>
            </a:r>
            <a:r>
              <a:rPr lang="it-IT" altLang="it-IT" sz="3200" baseline="-25000" smtClean="0">
                <a:cs typeface="Times New Roman" pitchFamily="18" charset="0"/>
              </a:rPr>
              <a:t>2</a:t>
            </a:r>
            <a:r>
              <a:rPr lang="it-IT" altLang="it-IT" sz="3200" smtClean="0">
                <a:cs typeface="Times New Roman" pitchFamily="18" charset="0"/>
              </a:rPr>
              <a:t>k.</a:t>
            </a:r>
            <a:endParaRPr lang="it-IT" altLang="it-IT" sz="3200" smtClean="0"/>
          </a:p>
          <a:p>
            <a:pPr marL="830263" lvl="1" algn="r" eaLnBrk="1" hangingPunct="1">
              <a:buFontTx/>
              <a:buNone/>
            </a:pPr>
            <a:r>
              <a:rPr lang="it-IT" altLang="it-IT" sz="2400" smtClean="0"/>
              <a:t> </a:t>
            </a:r>
            <a:r>
              <a:rPr lang="it-IT" altLang="it-IT" sz="2400" smtClean="0">
                <a:solidFill>
                  <a:srgbClr val="FFFF00"/>
                </a:solidFill>
              </a:rPr>
              <a:t>QED</a:t>
            </a:r>
          </a:p>
        </p:txBody>
      </p:sp>
      <p:sp>
        <p:nvSpPr>
          <p:cNvPr id="14341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>
                <a:solidFill>
                  <a:srgbClr val="FFFF00"/>
                </a:solidFill>
                <a:latin typeface="Times New Roman" pitchFamily="18" charset="0"/>
              </a:rPr>
              <a:t>Altezza in funzione delle foglie</a:t>
            </a:r>
          </a:p>
        </p:txBody>
      </p:sp>
      <p:sp>
        <p:nvSpPr>
          <p:cNvPr id="15366" name="Ovale 5"/>
          <p:cNvSpPr>
            <a:spLocks noChangeArrowheads="1"/>
          </p:cNvSpPr>
          <p:nvPr/>
        </p:nvSpPr>
        <p:spPr bwMode="auto">
          <a:xfrm>
            <a:off x="4427538" y="3500438"/>
            <a:ext cx="215900" cy="215900"/>
          </a:xfrm>
          <a:prstGeom prst="ellipse">
            <a:avLst/>
          </a:prstGeom>
          <a:solidFill>
            <a:srgbClr val="FFFF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52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7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63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3250" cy="2303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smtClean="0"/>
              <a:t>Consideriamo l’albero di decisione di un </a:t>
            </a:r>
            <a:r>
              <a:rPr lang="it-IT" altLang="it-IT" sz="2400" smtClean="0">
                <a:solidFill>
                  <a:srgbClr val="FFFF00"/>
                </a:solidFill>
              </a:rPr>
              <a:t>qualsiasi</a:t>
            </a:r>
            <a:r>
              <a:rPr lang="it-IT" altLang="it-IT" sz="2400" smtClean="0"/>
              <a:t> algoritmo che risolve il problema dell’ordinamento di </a:t>
            </a:r>
            <a:r>
              <a:rPr lang="it-IT" altLang="it-IT" sz="2400" smtClean="0">
                <a:solidFill>
                  <a:srgbClr val="FFFF00"/>
                </a:solidFill>
              </a:rPr>
              <a:t>n</a:t>
            </a:r>
            <a:r>
              <a:rPr lang="it-IT" altLang="it-IT" sz="2400" smtClean="0"/>
              <a:t> elementi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smtClean="0"/>
              <a:t>Tale albero deve avere almeno </a:t>
            </a:r>
            <a:r>
              <a:rPr lang="it-IT" altLang="it-IT" sz="2400" smtClean="0">
                <a:solidFill>
                  <a:srgbClr val="FFFF00"/>
                </a:solidFill>
              </a:rPr>
              <a:t>n!</a:t>
            </a:r>
            <a:r>
              <a:rPr lang="it-IT" altLang="it-IT" sz="2400" smtClean="0"/>
              <a:t> foglie: infatti, se l’algoritmo è corretto, deve contemplare tutti i possibili output, ovvero le </a:t>
            </a:r>
            <a:r>
              <a:rPr lang="it-IT" altLang="it-IT" sz="2400" smtClean="0">
                <a:solidFill>
                  <a:srgbClr val="FFFF00"/>
                </a:solidFill>
              </a:rPr>
              <a:t>n!</a:t>
            </a:r>
            <a:r>
              <a:rPr lang="it-IT" altLang="it-IT" sz="2400" smtClean="0"/>
              <a:t> permutazioni della sequenza di </a:t>
            </a:r>
            <a:r>
              <a:rPr lang="it-IT" altLang="it-IT" sz="2400" smtClean="0">
                <a:solidFill>
                  <a:srgbClr val="FFFF00"/>
                </a:solidFill>
              </a:rPr>
              <a:t>n</a:t>
            </a:r>
            <a:r>
              <a:rPr lang="it-IT" altLang="it-IT" sz="2400" smtClean="0"/>
              <a:t> elementi in input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smtClean="0"/>
              <a:t>Dal lemma precedente, avremo che l’altezza </a:t>
            </a:r>
            <a:r>
              <a:rPr lang="it-IT" altLang="it-IT" sz="2400" smtClean="0">
                <a:solidFill>
                  <a:srgbClr val="FFFF00"/>
                </a:solidFill>
              </a:rPr>
              <a:t>h(n)</a:t>
            </a:r>
            <a:r>
              <a:rPr lang="it-IT" altLang="it-IT" sz="2400" smtClean="0"/>
              <a:t> dell’albero di decisione sarà:</a:t>
            </a:r>
          </a:p>
          <a:p>
            <a:pPr eaLnBrk="1" hangingPunct="1">
              <a:lnSpc>
                <a:spcPct val="90000"/>
              </a:lnSpc>
            </a:pPr>
            <a:endParaRPr lang="it-IT" altLang="it-IT" sz="1000" baseline="30000" smtClean="0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black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Il </a:t>
            </a:r>
            <a:r>
              <a:rPr lang="it-IT" altLang="it-IT" sz="4000" b="1" dirty="0" err="1">
                <a:solidFill>
                  <a:srgbClr val="FFFF00"/>
                </a:solidFill>
                <a:latin typeface="Times New Roman" pitchFamily="18" charset="0"/>
              </a:rPr>
              <a:t>lower</a:t>
            </a: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it-IT" altLang="it-IT" sz="4000" b="1" dirty="0" err="1">
                <a:solidFill>
                  <a:srgbClr val="FFFF00"/>
                </a:solidFill>
                <a:latin typeface="Times New Roman" pitchFamily="18" charset="0"/>
              </a:rPr>
              <a:t>bound</a:t>
            </a: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it-IT" altLang="it-IT" sz="4000" b="1" dirty="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(n log</a:t>
            </a:r>
            <a:r>
              <a:rPr lang="it-IT" altLang="it-IT" sz="1000" b="1" dirty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it-IT" altLang="it-IT" sz="4000" b="1" dirty="0">
                <a:solidFill>
                  <a:srgbClr val="FFFF00"/>
                </a:solidFill>
                <a:latin typeface="Times New Roman" pitchFamily="18" charset="0"/>
              </a:rPr>
              <a:t>n)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68313" y="4097338"/>
            <a:ext cx="4581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 dirty="0">
                <a:solidFill>
                  <a:srgbClr val="FFFF00"/>
                </a:solidFill>
              </a:rPr>
              <a:t>h(n) 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 log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(#foglie)  log</a:t>
            </a:r>
            <a:r>
              <a:rPr lang="it-IT" sz="2800" baseline="-25000" dirty="0">
                <a:solidFill>
                  <a:srgbClr val="FFFF00"/>
                </a:solidFill>
                <a:sym typeface="Symbol" pitchFamily="18" charset="2"/>
              </a:rPr>
              <a:t>2</a:t>
            </a:r>
            <a:r>
              <a:rPr lang="it-IT" sz="2800" dirty="0">
                <a:solidFill>
                  <a:srgbClr val="FFFF00"/>
                </a:solidFill>
                <a:sym typeface="Symbol" pitchFamily="18" charset="2"/>
              </a:rPr>
              <a:t>(n!)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79388" y="4941888"/>
            <a:ext cx="2627312" cy="121285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/>
            <a:r>
              <a:rPr lang="it-IT" altLang="it-IT">
                <a:solidFill>
                  <a:schemeClr val="bg1"/>
                </a:solidFill>
              </a:rPr>
              <a:t>Formula di Stirling:</a:t>
            </a:r>
            <a:r>
              <a:rPr lang="it-IT" altLang="it-IT"/>
              <a:t>  </a:t>
            </a:r>
          </a:p>
          <a:p>
            <a:pPr algn="ctr"/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n! </a:t>
            </a:r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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 (2</a:t>
            </a:r>
            <a:r>
              <a:rPr lang="it-IT" altLang="it-IT">
                <a:solidFill>
                  <a:srgbClr val="FFFF00"/>
                </a:solidFill>
                <a:latin typeface="Symbol" pitchFamily="18" charset="2"/>
              </a:rPr>
              <a:t>p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n)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1/2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 ·(n/e)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n</a:t>
            </a:r>
          </a:p>
          <a:p>
            <a:pPr algn="ctr"/>
            <a:r>
              <a:rPr lang="it-IT" altLang="it-IT" b="1">
                <a:solidFill>
                  <a:srgbClr val="FFFF00"/>
                </a:solidFill>
                <a:latin typeface="Times New Roman" pitchFamily="18" charset="0"/>
                <a:sym typeface="Symbol" pitchFamily="18" charset="2"/>
              </a:rPr>
              <a:t>&gt; </a:t>
            </a:r>
            <a:r>
              <a:rPr lang="it-IT" altLang="it-IT">
                <a:solidFill>
                  <a:srgbClr val="FFFF00"/>
                </a:solidFill>
                <a:latin typeface="Times New Roman" pitchFamily="18" charset="0"/>
              </a:rPr>
              <a:t>(n/e)</a:t>
            </a:r>
            <a:r>
              <a:rPr lang="it-IT" altLang="it-IT" baseline="30000">
                <a:solidFill>
                  <a:srgbClr val="FFFF00"/>
                </a:solidFill>
                <a:latin typeface="Times New Roman" pitchFamily="18" charset="0"/>
              </a:rPr>
              <a:t>n</a:t>
            </a:r>
            <a:endParaRPr lang="it-IT" baseline="300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859338" y="4133850"/>
            <a:ext cx="217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sz="2800">
                <a:solidFill>
                  <a:srgbClr val="FFFF00"/>
                </a:solidFill>
                <a:sym typeface="Symbol" pitchFamily="18" charset="2"/>
              </a:rPr>
              <a:t>&gt; log</a:t>
            </a:r>
            <a:r>
              <a:rPr lang="it-IT" sz="2800" baseline="-25000">
                <a:solidFill>
                  <a:srgbClr val="FFFF00"/>
                </a:solidFill>
                <a:sym typeface="Symbol" pitchFamily="18" charset="2"/>
              </a:rPr>
              <a:t>2 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(n/e)</a:t>
            </a:r>
            <a:r>
              <a:rPr lang="it-IT" altLang="it-IT" sz="2800" baseline="30000">
                <a:solidFill>
                  <a:srgbClr val="FFFF00"/>
                </a:solidFill>
                <a:latin typeface="Times New Roman" pitchFamily="18" charset="0"/>
              </a:rPr>
              <a:t>n 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635375" y="4673600"/>
            <a:ext cx="2074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(n/e)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708400" y="5249863"/>
            <a:ext cx="302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n – n log</a:t>
            </a:r>
            <a:r>
              <a:rPr lang="it-IT" altLang="it-IT" sz="2800" baseline="-25000">
                <a:solidFill>
                  <a:srgbClr val="FFFF00"/>
                </a:solidFill>
                <a:latin typeface="Times New Roman" pitchFamily="18" charset="0"/>
              </a:rPr>
              <a:t>2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 e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653088" y="4699000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08400" y="5862638"/>
            <a:ext cx="4999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 </a:t>
            </a:r>
            <a:r>
              <a:rPr lang="it-IT" altLang="it-IT" sz="2800">
                <a:solidFill>
                  <a:srgbClr val="FFFF00"/>
                </a:solidFill>
                <a:latin typeface="Symbol" pitchFamily="18" charset="2"/>
              </a:rPr>
              <a:t>W</a:t>
            </a:r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(n log n)                           </a:t>
            </a:r>
            <a:r>
              <a:rPr lang="it-IT" altLang="it-IT">
                <a:solidFill>
                  <a:srgbClr val="FFFF00"/>
                </a:solidFill>
              </a:rPr>
              <a:t>QED</a:t>
            </a:r>
            <a:endParaRPr lang="it-IT">
              <a:solidFill>
                <a:srgbClr val="FFFF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6732588" y="5318125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it-IT" altLang="it-IT" sz="2800">
                <a:solidFill>
                  <a:srgbClr val="FFFF00"/>
                </a:solidFill>
                <a:latin typeface="Times New Roman" pitchFamily="18" charset="0"/>
              </a:rPr>
              <a:t>=</a:t>
            </a:r>
            <a:endParaRPr lang="it-IT" sz="28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2843213" y="4508500"/>
            <a:ext cx="1657350" cy="6683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BA781ED-5424-460A-858A-A90CA977242C}" type="slidenum">
              <a:rPr lang="it-IT" altLang="it-IT" smtClean="0">
                <a:solidFill>
                  <a:srgbClr val="FFFFFF"/>
                </a:solidFill>
              </a:rPr>
              <a:pPr>
                <a:defRPr/>
              </a:pPr>
              <a:t>53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5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49" grpId="0" animBg="1"/>
      <p:bldP spid="57350" grpId="0"/>
      <p:bldP spid="57351" grpId="0"/>
      <p:bldP spid="57353" grpId="0"/>
      <p:bldP spid="57354" grpId="0"/>
      <p:bldP spid="57355" grpId="0"/>
      <p:bldP spid="57356" grpId="0"/>
      <p:bldP spid="573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La classe </a:t>
            </a:r>
            <a:r>
              <a:rPr lang="it-IT" dirty="0" err="1" smtClean="0">
                <a:solidFill>
                  <a:srgbClr val="3366FF"/>
                </a:solidFill>
              </a:rPr>
              <a:t>ExpTime</a:t>
            </a:r>
            <a:endParaRPr lang="it-IT" dirty="0" smtClean="0">
              <a:solidFill>
                <a:srgbClr val="3366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79301"/>
            <a:ext cx="8219256" cy="5030019"/>
          </a:xfrm>
        </p:spPr>
        <p:txBody>
          <a:bodyPr>
            <a:normAutofit fontScale="62500" lnSpcReduction="20000"/>
          </a:bodyPr>
          <a:lstStyle/>
          <a:p>
            <a:pPr lvl="1">
              <a:buNone/>
            </a:pPr>
            <a:endParaRPr lang="it-IT" sz="17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it-IT" sz="3800" dirty="0" smtClean="0"/>
              <a:t>La classe </a:t>
            </a:r>
            <a:r>
              <a:rPr lang="it-IT" sz="3800" dirty="0" err="1" smtClean="0">
                <a:solidFill>
                  <a:srgbClr val="3366FF"/>
                </a:solidFill>
              </a:rPr>
              <a:t>ExpTime</a:t>
            </a:r>
            <a:r>
              <a:rPr lang="it-IT" sz="3800" dirty="0" smtClean="0"/>
              <a:t> è la classe dei problemi </a:t>
            </a:r>
            <a:r>
              <a:rPr lang="it-IT" sz="4000" dirty="0">
                <a:solidFill>
                  <a:srgbClr val="FF0000"/>
                </a:solidFill>
              </a:rPr>
              <a:t>decidibili</a:t>
            </a:r>
            <a:r>
              <a:rPr lang="it-IT" sz="4000" dirty="0"/>
              <a:t> </a:t>
            </a:r>
            <a:r>
              <a:rPr lang="it-IT" sz="3800" dirty="0" smtClean="0"/>
              <a:t>in tempo esponenziale nella dimensione </a:t>
            </a:r>
            <a:r>
              <a:rPr lang="it-IT" sz="3800" dirty="0" smtClean="0">
                <a:solidFill>
                  <a:srgbClr val="3366FF"/>
                </a:solidFill>
              </a:rPr>
              <a:t>n</a:t>
            </a:r>
            <a:r>
              <a:rPr lang="it-IT" sz="3800" dirty="0" smtClean="0"/>
              <a:t> dell’istanza di ingresso, ovvero in </a:t>
            </a:r>
            <a:r>
              <a:rPr lang="it-IT" sz="3800" dirty="0" smtClean="0">
                <a:solidFill>
                  <a:srgbClr val="FF0000"/>
                </a:solidFill>
              </a:rPr>
              <a:t>O(</a:t>
            </a:r>
            <a:r>
              <a:rPr lang="it-IT" sz="3800" dirty="0" err="1" smtClean="0">
                <a:solidFill>
                  <a:srgbClr val="FF0000"/>
                </a:solidFill>
              </a:rPr>
              <a:t>a</a:t>
            </a:r>
            <a:r>
              <a:rPr lang="it-IT" sz="3800" baseline="30000" dirty="0" err="1" smtClean="0">
                <a:solidFill>
                  <a:srgbClr val="3366FF"/>
                </a:solidFill>
              </a:rPr>
              <a:t>p</a:t>
            </a:r>
            <a:r>
              <a:rPr lang="it-IT" sz="3800" baseline="30000" dirty="0" smtClean="0">
                <a:solidFill>
                  <a:srgbClr val="3366FF"/>
                </a:solidFill>
              </a:rPr>
              <a:t>(n)</a:t>
            </a:r>
            <a:r>
              <a:rPr lang="it-IT" sz="3800" dirty="0" smtClean="0">
                <a:solidFill>
                  <a:srgbClr val="FF0000"/>
                </a:solidFill>
              </a:rPr>
              <a:t>)</a:t>
            </a:r>
            <a:r>
              <a:rPr lang="it-IT" sz="3800" dirty="0" smtClean="0"/>
              <a:t>, dove </a:t>
            </a:r>
            <a:r>
              <a:rPr lang="it-IT" sz="3800" dirty="0" smtClean="0">
                <a:solidFill>
                  <a:srgbClr val="FF0000"/>
                </a:solidFill>
              </a:rPr>
              <a:t>a&gt;1</a:t>
            </a:r>
            <a:r>
              <a:rPr lang="it-IT" sz="3800" dirty="0" smtClean="0"/>
              <a:t> è una costante e </a:t>
            </a:r>
            <a:r>
              <a:rPr lang="it-IT" sz="3800" dirty="0" smtClean="0">
                <a:solidFill>
                  <a:srgbClr val="3366FF"/>
                </a:solidFill>
              </a:rPr>
              <a:t>p(n)</a:t>
            </a:r>
            <a:r>
              <a:rPr lang="it-IT" sz="3800" dirty="0" smtClean="0">
                <a:solidFill>
                  <a:srgbClr val="FF0000"/>
                </a:solidFill>
              </a:rPr>
              <a:t> </a:t>
            </a:r>
            <a:r>
              <a:rPr lang="it-IT" sz="3800" dirty="0" smtClean="0"/>
              <a:t>è un polinomio in </a:t>
            </a:r>
            <a:r>
              <a:rPr lang="it-IT" sz="3800" dirty="0" smtClean="0">
                <a:solidFill>
                  <a:srgbClr val="3366FF"/>
                </a:solidFill>
              </a:rPr>
              <a:t>n</a:t>
            </a:r>
            <a:r>
              <a:rPr lang="it-IT" sz="3800" dirty="0" smtClean="0"/>
              <a:t>; più formalmente, si può scrivere:</a:t>
            </a:r>
          </a:p>
          <a:p>
            <a:pPr algn="ctr">
              <a:lnSpc>
                <a:spcPct val="120000"/>
              </a:lnSpc>
              <a:buNone/>
            </a:pPr>
            <a:r>
              <a:rPr lang="it-IT" sz="3800" dirty="0" err="1" smtClean="0">
                <a:solidFill>
                  <a:srgbClr val="3366FF"/>
                </a:solidFill>
              </a:rPr>
              <a:t>ExpTime</a:t>
            </a:r>
            <a:r>
              <a:rPr lang="it-IT" sz="3800" dirty="0" smtClean="0">
                <a:solidFill>
                  <a:srgbClr val="3366FF"/>
                </a:solidFill>
              </a:rPr>
              <a:t>=U</a:t>
            </a:r>
            <a:r>
              <a:rPr lang="it-IT" sz="3800" baseline="-25000" dirty="0">
                <a:solidFill>
                  <a:srgbClr val="3366FF"/>
                </a:solidFill>
              </a:rPr>
              <a:t>c≥</a:t>
            </a:r>
            <a:r>
              <a:rPr lang="it-IT" sz="3800" baseline="-25000" dirty="0" smtClean="0">
                <a:solidFill>
                  <a:srgbClr val="3366FF"/>
                </a:solidFill>
              </a:rPr>
              <a:t>0</a:t>
            </a:r>
            <a:r>
              <a:rPr lang="it-IT" sz="3800" dirty="0" smtClean="0">
                <a:solidFill>
                  <a:srgbClr val="3366FF"/>
                </a:solidFill>
              </a:rPr>
              <a:t>Time</a:t>
            </a:r>
            <a:r>
              <a:rPr lang="it-IT" sz="5100" dirty="0" smtClean="0">
                <a:solidFill>
                  <a:srgbClr val="3366FF"/>
                </a:solidFill>
              </a:rPr>
              <a:t>(</a:t>
            </a:r>
            <a:r>
              <a:rPr lang="it-IT" sz="3800" dirty="0" smtClean="0">
                <a:solidFill>
                  <a:srgbClr val="3366FF"/>
                </a:solidFill>
              </a:rPr>
              <a:t>2</a:t>
            </a:r>
            <a:r>
              <a:rPr lang="it-IT" sz="4500" baseline="30000" dirty="0" smtClean="0">
                <a:solidFill>
                  <a:srgbClr val="3366FF"/>
                </a:solidFill>
              </a:rPr>
              <a:t>(</a:t>
            </a:r>
            <a:r>
              <a:rPr lang="it-IT" sz="4500" baseline="30000" dirty="0" err="1" smtClean="0">
                <a:solidFill>
                  <a:srgbClr val="3366FF"/>
                </a:solidFill>
              </a:rPr>
              <a:t>n</a:t>
            </a:r>
            <a:r>
              <a:rPr lang="it-IT" baseline="80000" dirty="0" err="1">
                <a:solidFill>
                  <a:srgbClr val="3366FF"/>
                </a:solidFill>
              </a:rPr>
              <a:t>c</a:t>
            </a:r>
            <a:r>
              <a:rPr lang="it-IT" sz="4500" baseline="30000" dirty="0" smtClean="0">
                <a:solidFill>
                  <a:srgbClr val="3366FF"/>
                </a:solidFill>
              </a:rPr>
              <a:t>)</a:t>
            </a:r>
            <a:r>
              <a:rPr lang="it-IT" sz="5100" dirty="0" smtClean="0">
                <a:solidFill>
                  <a:srgbClr val="3366FF"/>
                </a:solidFill>
              </a:rPr>
              <a:t>)</a:t>
            </a:r>
            <a:endParaRPr lang="it-IT" sz="3800" dirty="0" smtClean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it-IT" sz="3400" dirty="0" smtClean="0"/>
          </a:p>
          <a:p>
            <a:pPr>
              <a:lnSpc>
                <a:spcPct val="120000"/>
              </a:lnSpc>
              <a:buNone/>
            </a:pPr>
            <a:r>
              <a:rPr lang="it-IT" sz="3800" dirty="0" smtClean="0"/>
              <a:t>Chiaramente, </a:t>
            </a:r>
            <a:r>
              <a:rPr lang="it-IT" sz="3800" dirty="0" smtClean="0">
                <a:solidFill>
                  <a:srgbClr val="FF0000"/>
                </a:solidFill>
              </a:rPr>
              <a:t>P </a:t>
            </a:r>
            <a:r>
              <a:rPr lang="it-IT" sz="3800" dirty="0">
                <a:solidFill>
                  <a:srgbClr val="FF0000"/>
                </a:solidFill>
              </a:rPr>
              <a:t>⊑ </a:t>
            </a:r>
            <a:r>
              <a:rPr lang="it-IT" sz="3800" dirty="0" err="1" smtClean="0">
                <a:solidFill>
                  <a:srgbClr val="FF0000"/>
                </a:solidFill>
              </a:rPr>
              <a:t>ExpTime</a:t>
            </a:r>
            <a:endParaRPr lang="it-IT" sz="3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it-IT" sz="3800" dirty="0" smtClean="0"/>
              <a:t>Si può dimostrare che l’inclusione è propria, cioè esistono problemi in </a:t>
            </a:r>
            <a:r>
              <a:rPr lang="it-IT" sz="3800" dirty="0" err="1" smtClean="0">
                <a:solidFill>
                  <a:srgbClr val="3366FF"/>
                </a:solidFill>
              </a:rPr>
              <a:t>ExpTime</a:t>
            </a:r>
            <a:r>
              <a:rPr lang="it-IT" sz="3800" dirty="0" smtClean="0">
                <a:solidFill>
                  <a:srgbClr val="3366FF"/>
                </a:solidFill>
              </a:rPr>
              <a:t> </a:t>
            </a:r>
            <a:r>
              <a:rPr lang="it-IT" sz="3800" dirty="0" smtClean="0"/>
              <a:t>che non appartengono a </a:t>
            </a:r>
            <a:r>
              <a:rPr lang="it-IT" sz="3800" dirty="0" smtClean="0">
                <a:solidFill>
                  <a:srgbClr val="3366FF"/>
                </a:solidFill>
              </a:rPr>
              <a:t>P</a:t>
            </a:r>
            <a:r>
              <a:rPr lang="it-IT" sz="3800" dirty="0" smtClean="0"/>
              <a:t>: uno di questi problemi è quello di verificare se un certo algoritmo si arresta in al più </a:t>
            </a:r>
            <a:r>
              <a:rPr lang="it-IT" sz="3800" dirty="0" smtClean="0">
                <a:solidFill>
                  <a:srgbClr val="3366FF"/>
                </a:solidFill>
              </a:rPr>
              <a:t>k</a:t>
            </a:r>
            <a:r>
              <a:rPr lang="it-IT" sz="3800" dirty="0" smtClean="0"/>
              <a:t> passi, con </a:t>
            </a:r>
            <a:r>
              <a:rPr lang="it-IT" sz="3800" dirty="0" smtClean="0">
                <a:solidFill>
                  <a:srgbClr val="3366FF"/>
                </a:solidFill>
              </a:rPr>
              <a:t>k</a:t>
            </a:r>
            <a:r>
              <a:rPr lang="it-IT" sz="3800" dirty="0" smtClean="0"/>
              <a:t> fissato.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Un altro problema in </a:t>
            </a:r>
            <a:r>
              <a:rPr lang="it-IT" sz="3600" dirty="0" err="1" smtClean="0">
                <a:solidFill>
                  <a:srgbClr val="3366FF"/>
                </a:solidFill>
              </a:rPr>
              <a:t>ExpTime</a:t>
            </a:r>
            <a:r>
              <a:rPr lang="it-IT" sz="3600" dirty="0" smtClean="0"/>
              <a:t>: </a:t>
            </a:r>
            <a:r>
              <a:rPr lang="it-IT" sz="3600" dirty="0" smtClean="0">
                <a:solidFill>
                  <a:srgbClr val="FF0000"/>
                </a:solidFill>
              </a:rPr>
              <a:t>SAT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168616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sz="3100" dirty="0" smtClean="0"/>
              <a:t>Data un’espressione booleana in </a:t>
            </a:r>
            <a:r>
              <a:rPr lang="it-IT" sz="3100" dirty="0" smtClean="0">
                <a:solidFill>
                  <a:srgbClr val="3366FF"/>
                </a:solidFill>
              </a:rPr>
              <a:t>forma normale congiuntiva</a:t>
            </a:r>
            <a:r>
              <a:rPr lang="it-IT" sz="3100" dirty="0" smtClean="0"/>
              <a:t>, cioè la </a:t>
            </a:r>
            <a:r>
              <a:rPr lang="it-IT" sz="3100" b="1" dirty="0"/>
              <a:t>congiunzione</a:t>
            </a:r>
            <a:r>
              <a:rPr lang="it-IT" sz="3100" dirty="0"/>
              <a:t> (operatore logico </a:t>
            </a:r>
            <a:r>
              <a:rPr lang="it-IT" sz="3100" dirty="0" smtClean="0">
                <a:solidFill>
                  <a:srgbClr val="3366FF"/>
                </a:solidFill>
              </a:rPr>
              <a:t>AND</a:t>
            </a:r>
            <a:r>
              <a:rPr lang="it-IT" sz="3100" dirty="0" smtClean="0"/>
              <a:t>) di un </a:t>
            </a:r>
            <a:r>
              <a:rPr lang="it-IT" sz="3100" dirty="0" smtClean="0">
                <a:solidFill>
                  <a:srgbClr val="3366FF"/>
                </a:solidFill>
              </a:rPr>
              <a:t>insieme di clausole</a:t>
            </a:r>
            <a:r>
              <a:rPr lang="it-IT" sz="3100" dirty="0" smtClean="0"/>
              <a:t>,  in cui ogni clausola è la </a:t>
            </a:r>
            <a:r>
              <a:rPr lang="it-IT" sz="3100" b="1" dirty="0" smtClean="0"/>
              <a:t>disgiunzione</a:t>
            </a:r>
            <a:r>
              <a:rPr lang="it-IT" sz="3100" dirty="0" smtClean="0"/>
              <a:t> (operatore logico </a:t>
            </a:r>
            <a:r>
              <a:rPr lang="it-IT" sz="3100" dirty="0" smtClean="0">
                <a:solidFill>
                  <a:srgbClr val="008000"/>
                </a:solidFill>
              </a:rPr>
              <a:t>OR</a:t>
            </a:r>
            <a:r>
              <a:rPr lang="it-IT" sz="3100" dirty="0" smtClean="0"/>
              <a:t>) di un certo insieme di </a:t>
            </a:r>
            <a:r>
              <a:rPr lang="it-IT" sz="3100" dirty="0" smtClean="0">
                <a:solidFill>
                  <a:srgbClr val="008000"/>
                </a:solidFill>
              </a:rPr>
              <a:t>variabili</a:t>
            </a:r>
            <a:r>
              <a:rPr lang="it-IT" sz="3100" dirty="0" smtClean="0"/>
              <a:t> che possono assumere valore </a:t>
            </a:r>
            <a:r>
              <a:rPr lang="it-IT" sz="3100" dirty="0" smtClean="0">
                <a:solidFill>
                  <a:srgbClr val="3366FF"/>
                </a:solidFill>
              </a:rPr>
              <a:t>TRUE </a:t>
            </a:r>
            <a:r>
              <a:rPr lang="it-IT" sz="3100" dirty="0" smtClean="0"/>
              <a:t>o</a:t>
            </a:r>
            <a:r>
              <a:rPr lang="it-IT" sz="3100" dirty="0" smtClean="0">
                <a:solidFill>
                  <a:srgbClr val="3366FF"/>
                </a:solidFill>
              </a:rPr>
              <a:t> FALSE, </a:t>
            </a:r>
            <a:r>
              <a:rPr lang="it-IT" sz="3100" dirty="0" smtClean="0"/>
              <a:t>il </a:t>
            </a:r>
            <a:r>
              <a:rPr lang="it-IT" sz="3100" dirty="0" smtClean="0">
                <a:solidFill>
                  <a:srgbClr val="FF0000"/>
                </a:solidFill>
              </a:rPr>
              <a:t>problema della </a:t>
            </a:r>
            <a:r>
              <a:rPr lang="it-IT" sz="3100" dirty="0" err="1" smtClean="0">
                <a:solidFill>
                  <a:srgbClr val="FF0000"/>
                </a:solidFill>
              </a:rPr>
              <a:t>soddisfacibilità</a:t>
            </a:r>
            <a:r>
              <a:rPr lang="it-IT" sz="3100" dirty="0" smtClean="0"/>
              <a:t> (</a:t>
            </a:r>
            <a:r>
              <a:rPr lang="it-IT" sz="3100" dirty="0" smtClean="0">
                <a:solidFill>
                  <a:srgbClr val="FF0000"/>
                </a:solidFill>
              </a:rPr>
              <a:t>SAT</a:t>
            </a:r>
            <a:r>
              <a:rPr lang="it-IT" sz="3100" dirty="0" smtClean="0"/>
              <a:t>) richiede di verificare se esiste una assegnazione di valori di verità alle variabili che rende l’espressione </a:t>
            </a:r>
            <a:r>
              <a:rPr lang="it-IT" sz="3100" dirty="0" smtClean="0">
                <a:solidFill>
                  <a:srgbClr val="3366FF"/>
                </a:solidFill>
              </a:rPr>
              <a:t>TRUE</a:t>
            </a:r>
            <a:r>
              <a:rPr lang="it-IT" sz="3100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endParaRPr lang="it-IT" sz="2800" dirty="0"/>
          </a:p>
          <a:p>
            <a:pPr marL="0" indent="0">
              <a:lnSpc>
                <a:spcPct val="110000"/>
              </a:lnSpc>
              <a:buNone/>
            </a:pPr>
            <a:r>
              <a:rPr lang="it-IT" sz="3100" dirty="0" smtClean="0"/>
              <a:t>È facile convincersi che </a:t>
            </a:r>
            <a:r>
              <a:rPr lang="it-IT" sz="3100" dirty="0" smtClean="0">
                <a:solidFill>
                  <a:srgbClr val="FF0000"/>
                </a:solidFill>
              </a:rPr>
              <a:t>SAT</a:t>
            </a:r>
            <a:r>
              <a:rPr lang="it-IT" sz="3100" dirty="0" smtClean="0"/>
              <a:t> appartiene ad </a:t>
            </a:r>
            <a:r>
              <a:rPr lang="it-IT" sz="3100" dirty="0" err="1" smtClean="0">
                <a:solidFill>
                  <a:srgbClr val="FF0000"/>
                </a:solidFill>
              </a:rPr>
              <a:t>ExpTime</a:t>
            </a:r>
            <a:r>
              <a:rPr lang="it-IT" sz="3100" dirty="0" smtClean="0"/>
              <a:t>, in quanto può essere risolto provando le </a:t>
            </a:r>
            <a:r>
              <a:rPr lang="it-IT" sz="3100" dirty="0" smtClean="0">
                <a:solidFill>
                  <a:srgbClr val="3366FF"/>
                </a:solidFill>
              </a:rPr>
              <a:t>2</a:t>
            </a:r>
            <a:r>
              <a:rPr lang="it-IT" sz="3100" baseline="30000" dirty="0" smtClean="0">
                <a:solidFill>
                  <a:srgbClr val="3366FF"/>
                </a:solidFill>
              </a:rPr>
              <a:t>n</a:t>
            </a:r>
            <a:r>
              <a:rPr lang="it-IT" sz="3100" dirty="0" smtClean="0"/>
              <a:t> possibili assegnazioni di verità alle </a:t>
            </a:r>
            <a:r>
              <a:rPr lang="it-IT" sz="3100" dirty="0" smtClean="0">
                <a:solidFill>
                  <a:srgbClr val="3366FF"/>
                </a:solidFill>
              </a:rPr>
              <a:t>n</a:t>
            </a:r>
            <a:r>
              <a:rPr lang="it-IT" sz="3100" dirty="0" smtClean="0"/>
              <a:t> variabili. Ma </a:t>
            </a:r>
            <a:r>
              <a:rPr lang="it-IT" sz="3100" dirty="0"/>
              <a:t>la vera domanda è</a:t>
            </a:r>
            <a:r>
              <a:rPr lang="it-IT" sz="3100" dirty="0" smtClean="0"/>
              <a:t>: </a:t>
            </a:r>
            <a:r>
              <a:rPr lang="it-IT" sz="3100" dirty="0" smtClean="0">
                <a:solidFill>
                  <a:srgbClr val="FF0000"/>
                </a:solidFill>
              </a:rPr>
              <a:t>SAT</a:t>
            </a:r>
            <a:r>
              <a:rPr lang="it-IT" sz="3100" dirty="0" smtClean="0"/>
              <a:t> appartiene a </a:t>
            </a:r>
            <a:r>
              <a:rPr lang="it-IT" sz="3100" dirty="0" smtClean="0">
                <a:solidFill>
                  <a:srgbClr val="FF0000"/>
                </a:solidFill>
              </a:rPr>
              <a:t>P</a:t>
            </a:r>
            <a:r>
              <a:rPr lang="it-IT" sz="3100" dirty="0" smtClean="0"/>
              <a:t>? Sembra incredibile, ma non siamo in grado di dare una risposta a questa semplice domanda, anche se si </a:t>
            </a:r>
            <a:r>
              <a:rPr lang="it-IT" sz="3100" dirty="0" smtClean="0">
                <a:solidFill>
                  <a:srgbClr val="FF0000"/>
                </a:solidFill>
              </a:rPr>
              <a:t>congettura</a:t>
            </a:r>
            <a:r>
              <a:rPr lang="it-IT" sz="3100" dirty="0" smtClean="0"/>
              <a:t> che la risposta sia NO.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2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Non determinismo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96688"/>
            <a:ext cx="8136904" cy="5528656"/>
          </a:xfrm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>
              <a:lnSpc>
                <a:spcPct val="120000"/>
              </a:lnSpc>
            </a:pPr>
            <a:r>
              <a:rPr lang="it-IT" sz="3800" dirty="0" smtClean="0"/>
              <a:t>Negli algoritmi visti finora ogni passo è </a:t>
            </a:r>
            <a:r>
              <a:rPr lang="it-IT" sz="3800" dirty="0" smtClean="0">
                <a:solidFill>
                  <a:srgbClr val="FF0000"/>
                </a:solidFill>
              </a:rPr>
              <a:t>determinato univocamente </a:t>
            </a:r>
            <a:r>
              <a:rPr lang="it-IT" sz="3800" dirty="0" smtClean="0"/>
              <a:t>dallo stato della computazione; vengono quindi detti </a:t>
            </a:r>
            <a:r>
              <a:rPr lang="it-IT" sz="3800" dirty="0" smtClean="0">
                <a:solidFill>
                  <a:srgbClr val="FF0000"/>
                </a:solidFill>
              </a:rPr>
              <a:t>deterministici</a:t>
            </a:r>
            <a:r>
              <a:rPr lang="it-IT" sz="3800" dirty="0" smtClean="0"/>
              <a:t>. Tale ipotesi dipende dal modello di calcolo che abbiamo adottato.</a:t>
            </a:r>
          </a:p>
          <a:p>
            <a:pPr>
              <a:lnSpc>
                <a:spcPct val="120000"/>
              </a:lnSpc>
            </a:pPr>
            <a:r>
              <a:rPr lang="it-IT" sz="3800" dirty="0" smtClean="0"/>
              <a:t>Supponiamo ora di avere un modello di calcolo (apparentemente) più potente, ovvero una </a:t>
            </a:r>
            <a:r>
              <a:rPr lang="it-IT" sz="3800" dirty="0" smtClean="0">
                <a:solidFill>
                  <a:srgbClr val="3366FF"/>
                </a:solidFill>
              </a:rPr>
              <a:t>macchina non deterministica</a:t>
            </a:r>
            <a:r>
              <a:rPr lang="it-IT" sz="3800" dirty="0" smtClean="0"/>
              <a:t> che ci consenta, ad ogni passo dell’esecuzione di un algoritmo, di proseguire la computazione lungo un </a:t>
            </a:r>
            <a:r>
              <a:rPr lang="it-IT" sz="3800" dirty="0" smtClean="0">
                <a:solidFill>
                  <a:srgbClr val="3366FF"/>
                </a:solidFill>
              </a:rPr>
              <a:t>numero finito </a:t>
            </a:r>
            <a:r>
              <a:rPr lang="it-IT" sz="3800" dirty="0" smtClean="0"/>
              <a:t>di esecuzioni multiple. Si noti che stiamo parlando di un modello di calcolo astratto, che non esiste nella realtà!</a:t>
            </a:r>
          </a:p>
          <a:p>
            <a:pPr>
              <a:lnSpc>
                <a:spcPct val="120000"/>
              </a:lnSpc>
            </a:pPr>
            <a:r>
              <a:rPr lang="it-IT" sz="3800" dirty="0" smtClean="0"/>
              <a:t>Un algoritmo </a:t>
            </a:r>
            <a:r>
              <a:rPr lang="it-IT" sz="3800" dirty="0" smtClean="0">
                <a:solidFill>
                  <a:srgbClr val="FF0000"/>
                </a:solidFill>
              </a:rPr>
              <a:t>non deterministico </a:t>
            </a:r>
            <a:r>
              <a:rPr lang="it-IT" sz="3800" dirty="0" smtClean="0"/>
              <a:t>è un algoritmo che ha il potere, ad ogni istante della computazione non deterministica, di indovinare l’esecuzione </a:t>
            </a:r>
            <a:r>
              <a:rPr lang="it-IT" sz="3800" dirty="0" smtClean="0">
                <a:solidFill>
                  <a:srgbClr val="FF0000"/>
                </a:solidFill>
              </a:rPr>
              <a:t>giusta</a:t>
            </a:r>
            <a:r>
              <a:rPr lang="it-IT" sz="3800" dirty="0" smtClean="0"/>
              <a:t> lungo cui proseguire per arrivare alla risoluzione del problema.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3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329642" cy="5072098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it-IT" sz="2400" dirty="0" smtClean="0"/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it-IT" dirty="0" smtClean="0"/>
              <a:t>Come </a:t>
            </a:r>
            <a:r>
              <a:rPr lang="it-IT" dirty="0"/>
              <a:t>potrebbe </a:t>
            </a:r>
            <a:r>
              <a:rPr lang="it-IT" dirty="0" smtClean="0"/>
              <a:t>funzionare un algoritmo non deterministico per </a:t>
            </a:r>
            <a:r>
              <a:rPr lang="it-IT" dirty="0" smtClean="0">
                <a:solidFill>
                  <a:srgbClr val="FF0000"/>
                </a:solidFill>
              </a:rPr>
              <a:t>SAT</a:t>
            </a:r>
            <a:r>
              <a:rPr lang="it-IT" dirty="0" smtClean="0"/>
              <a:t>?</a:t>
            </a:r>
          </a:p>
          <a:p>
            <a:pPr lvl="1"/>
            <a:r>
              <a:rPr lang="it-IT" dirty="0" smtClean="0"/>
              <a:t>Indovina ad ogni passo il valore giusto da assegnare ad una variabile (</a:t>
            </a:r>
            <a:r>
              <a:rPr lang="it-IT" dirty="0" smtClean="0">
                <a:solidFill>
                  <a:srgbClr val="008000"/>
                </a:solidFill>
              </a:rPr>
              <a:t>TRUE</a:t>
            </a:r>
            <a:r>
              <a:rPr lang="it-IT" dirty="0" smtClean="0"/>
              <a:t> o </a:t>
            </a:r>
            <a:r>
              <a:rPr lang="it-IT" dirty="0" smtClean="0">
                <a:solidFill>
                  <a:srgbClr val="FF0000"/>
                </a:solidFill>
              </a:rPr>
              <a:t>FALSE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La computazione sarà descritta da un </a:t>
            </a:r>
            <a:r>
              <a:rPr lang="it-IT" dirty="0" smtClean="0">
                <a:solidFill>
                  <a:srgbClr val="FF0000"/>
                </a:solidFill>
              </a:rPr>
              <a:t>albero binario</a:t>
            </a:r>
            <a:r>
              <a:rPr lang="it-IT" dirty="0" smtClean="0"/>
              <a:t>, dove le ramificazioni corrispondono alle scelte non deterministiche (la computazione deterministica è invece descritta da una catena)</a:t>
            </a:r>
          </a:p>
          <a:p>
            <a:pPr lvl="1">
              <a:buNone/>
            </a:pPr>
            <a:r>
              <a:rPr lang="it-IT" dirty="0" smtClean="0"/>
              <a:t>– Quindi se la formula è soddisfacibile, </a:t>
            </a:r>
            <a:r>
              <a:rPr lang="it-IT" dirty="0" smtClean="0">
                <a:solidFill>
                  <a:srgbClr val="FF0000"/>
                </a:solidFill>
              </a:rPr>
              <a:t>esiste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almeno un cammino che porta a una foglia con valore </a:t>
            </a:r>
            <a:r>
              <a:rPr lang="it-IT" dirty="0" smtClean="0">
                <a:solidFill>
                  <a:srgbClr val="008000"/>
                </a:solidFill>
              </a:rPr>
              <a:t>TRUE</a:t>
            </a:r>
            <a:r>
              <a:rPr lang="it-IT" dirty="0" smtClean="0"/>
              <a:t>. Si noti che tale cammino è lungo </a:t>
            </a:r>
            <a:r>
              <a:rPr lang="it-IT" dirty="0" smtClean="0">
                <a:solidFill>
                  <a:srgbClr val="3366FF"/>
                </a:solidFill>
              </a:rPr>
              <a:t>n</a:t>
            </a:r>
            <a:endParaRPr lang="it-IT" sz="4000" dirty="0" smtClean="0">
              <a:solidFill>
                <a:srgbClr val="3366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8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ott03">
  <a:themeElements>
    <a:clrScheme name="2ott0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ott0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ott0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ott0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ott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zat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10704</TotalTime>
  <Words>2741</Words>
  <Application>Microsoft Office PowerPoint</Application>
  <PresentationFormat>Presentazione su schermo (4:3)</PresentationFormat>
  <Paragraphs>438</Paragraphs>
  <Slides>53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53</vt:i4>
      </vt:variant>
    </vt:vector>
  </HeadingPairs>
  <TitlesOfParts>
    <vt:vector size="58" baseType="lpstr">
      <vt:lpstr>2ott03</vt:lpstr>
      <vt:lpstr>1_2ott03</vt:lpstr>
      <vt:lpstr>Tema di Office</vt:lpstr>
      <vt:lpstr>Equazione</vt:lpstr>
      <vt:lpstr>Equation</vt:lpstr>
      <vt:lpstr>Teoria degli algoritmi e della computabilità  Seconda giornata: progettare un algoritmo corretto, efficiente, e possibilmente ottimo! </vt:lpstr>
      <vt:lpstr>Presentazione standard di PowerPoint</vt:lpstr>
      <vt:lpstr>La classe Time</vt:lpstr>
      <vt:lpstr>Esempi</vt:lpstr>
      <vt:lpstr>La classe P</vt:lpstr>
      <vt:lpstr>La classe ExpTime</vt:lpstr>
      <vt:lpstr>Un altro problema in ExpTime: SAT</vt:lpstr>
      <vt:lpstr>Non determinismo</vt:lpstr>
      <vt:lpstr>Esempio</vt:lpstr>
      <vt:lpstr>La classe NP</vt:lpstr>
      <vt:lpstr>Gerarchia delle classi</vt:lpstr>
      <vt:lpstr>Gerarchia delle classi (2)</vt:lpstr>
      <vt:lpstr>Gerarchia delle classi (3)</vt:lpstr>
      <vt:lpstr>Gerarchia delle classi</vt:lpstr>
      <vt:lpstr>Altri famosi problemi NP-completi</vt:lpstr>
      <vt:lpstr>Altri famosi problemi NP-completi (2)</vt:lpstr>
      <vt:lpstr>Presentazione standard di PowerPoint</vt:lpstr>
      <vt:lpstr>Le quattro proprietà fondamentali di un algoritmo (oltre l’efficienza)</vt:lpstr>
      <vt:lpstr>Algoritmi e strutture dati</vt:lpstr>
      <vt:lpstr>Presentazione standard di PowerPoint</vt:lpstr>
      <vt:lpstr>Presentazione standard di PowerPoint</vt:lpstr>
      <vt:lpstr>Esempi</vt:lpstr>
      <vt:lpstr>Presentazione standard di PowerPoint</vt:lpstr>
      <vt:lpstr>Presentazione standard di PowerPoint</vt:lpstr>
      <vt:lpstr>Relazioni tra O, Ω e Θ</vt:lpstr>
      <vt:lpstr>Presentazione standard di PowerPoint</vt:lpstr>
      <vt:lpstr>Presentazione standard di PowerPoint</vt:lpstr>
      <vt:lpstr>Presentazione standard di PowerPoint</vt:lpstr>
      <vt:lpstr>Il problema dell’ordinamento (non decrescente)</vt:lpstr>
      <vt:lpstr>Presentazione standard di PowerPoint</vt:lpstr>
      <vt:lpstr>Presentazione standard di PowerPoint</vt:lpstr>
      <vt:lpstr>Correttezza</vt:lpstr>
      <vt:lpstr>Complessità temporale</vt:lpstr>
      <vt:lpstr>Presentazione standard di PowerPoint</vt:lpstr>
      <vt:lpstr>Presentazione standard di PowerPoint</vt:lpstr>
      <vt:lpstr>Correttezza</vt:lpstr>
      <vt:lpstr>Presentazione standard di PowerPoint</vt:lpstr>
      <vt:lpstr>Presentazione standard di PowerPoint</vt:lpstr>
      <vt:lpstr>Caso migliore, peggiore, e medio di InsertionSort2</vt:lpstr>
      <vt:lpstr>Legge di Murphy?</vt:lpstr>
      <vt:lpstr>Presentazione standard di PowerPoint</vt:lpstr>
      <vt:lpstr>Complessità spaziale</vt:lpstr>
      <vt:lpstr>Presentazione standard di PowerPoint</vt:lpstr>
      <vt:lpstr>Presentazione standard di PowerPoint</vt:lpstr>
      <vt:lpstr>Presentazione standard di PowerPoint</vt:lpstr>
      <vt:lpstr>Quindi, per il problema dell’ordinamento…</vt:lpstr>
      <vt:lpstr>Presentazione standard di PowerPoint</vt:lpstr>
      <vt:lpstr>Presentazione standard di PowerPoint</vt:lpstr>
      <vt:lpstr>Presentazione standard di PowerPoint</vt:lpstr>
      <vt:lpstr>Esempio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Complessità computazionale di algoritmi</dc:title>
  <dc:creator>Guido</dc:creator>
  <cp:lastModifiedBy>Guido</cp:lastModifiedBy>
  <cp:revision>30</cp:revision>
  <dcterms:created xsi:type="dcterms:W3CDTF">2013-04-06T16:19:19Z</dcterms:created>
  <dcterms:modified xsi:type="dcterms:W3CDTF">2014-06-04T16:58:54Z</dcterms:modified>
</cp:coreProperties>
</file>